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0" r:id="rId2"/>
    <p:sldId id="352" r:id="rId3"/>
    <p:sldId id="354" r:id="rId4"/>
    <p:sldId id="356" r:id="rId5"/>
    <p:sldId id="358" r:id="rId6"/>
    <p:sldId id="360" r:id="rId7"/>
    <p:sldId id="362" r:id="rId8"/>
    <p:sldId id="364" r:id="rId9"/>
    <p:sldId id="366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0"/>
  </p:normalViewPr>
  <p:slideViewPr>
    <p:cSldViewPr>
      <p:cViewPr>
        <p:scale>
          <a:sx n="130" d="100"/>
          <a:sy n="130" d="100"/>
        </p:scale>
        <p:origin x="420" y="-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03-4AE8-8C08-CBB50318531C}"/>
                </c:ext>
              </c:extLst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03-4AE8-8C08-CBB50318531C}"/>
                </c:ext>
              </c:extLst>
            </c:dLbl>
            <c:dLbl>
              <c:idx val="2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03-4AE8-8C08-CBB5031853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WeChat*</c:v>
                </c:pt>
                <c:pt idx="1">
                  <c:v>LINE**</c:v>
                </c:pt>
                <c:pt idx="2">
                  <c:v>KakaoTalk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1268.2</c:v>
                </c:pt>
                <c:pt idx="1">
                  <c:v>178</c:v>
                </c:pt>
                <c:pt idx="2">
                  <c:v>53.45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03-4AE8-8C08-CBB5031853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b="0" dirty="0">
                    <a:solidFill>
                      <a:srgbClr val="0F2741"/>
                    </a:solidFill>
                    <a:latin typeface="Open Sans"/>
                  </a:rPr>
                  <a:t>Кол-во ежемесячных активных пользователей</a:t>
                </a:r>
                <a:r>
                  <a:rPr lang="ru-RU" sz="1100" b="0" baseline="0" dirty="0">
                    <a:solidFill>
                      <a:srgbClr val="0F2741"/>
                    </a:solidFill>
                    <a:latin typeface="Open Sans"/>
                  </a:rPr>
                  <a:t> (в млн)</a:t>
                </a:r>
                <a:endParaRPr lang="en-US" sz="1100" b="0" dirty="0">
                  <a:solidFill>
                    <a:srgbClr val="0F2741"/>
                  </a:solidFill>
                  <a:latin typeface="Open Sans"/>
                </a:endParaRPr>
              </a:p>
            </c:rich>
          </c:tx>
          <c:overlay val="0"/>
        </c:title>
        <c:numFmt formatCode="#,##0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 2022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.0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1C-4468-8079-F361E1D48CE8}"/>
                </c:ext>
              </c:extLst>
            </c:dLbl>
            <c:dLbl>
              <c:idx val="1"/>
              <c:numFmt formatCode="#,##0.0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1C-4468-8079-F361E1D48CE8}"/>
                </c:ext>
              </c:extLst>
            </c:dLbl>
            <c:dLbl>
              <c:idx val="2"/>
              <c:numFmt formatCode="#,##0.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1C-4468-8079-F361E1D48CE8}"/>
                </c:ext>
              </c:extLst>
            </c:dLbl>
            <c:dLbl>
              <c:idx val="3"/>
              <c:numFmt formatCode="#,##0.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1C-4468-8079-F361E1D48CE8}"/>
                </c:ext>
              </c:extLst>
            </c:dLbl>
            <c:dLbl>
              <c:idx val="4"/>
              <c:numFmt formatCode="#,##0.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1C-4468-8079-F361E1D48CE8}"/>
                </c:ext>
              </c:extLst>
            </c:dLbl>
            <c:dLbl>
              <c:idx val="5"/>
              <c:numFmt formatCode="#,##0.00" sourceLinked="0"/>
              <c:spPr/>
              <c:txPr>
                <a:bodyPr/>
                <a:lstStyle/>
                <a:p>
                  <a:pPr>
                    <a:defRPr sz="9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1C-4468-8079-F361E1D48C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WeChat</c:v>
                </c:pt>
                <c:pt idx="1">
                  <c:v>QQ</c:v>
                </c:pt>
                <c:pt idx="2">
                  <c:v>Momo</c:v>
                </c:pt>
                <c:pt idx="3">
                  <c:v>Tantan</c:v>
                </c:pt>
                <c:pt idx="4">
                  <c:v>Soul</c:v>
                </c:pt>
                <c:pt idx="5">
                  <c:v>Duoshan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1008.61</c:v>
                </c:pt>
                <c:pt idx="1">
                  <c:v>750.29</c:v>
                </c:pt>
                <c:pt idx="2">
                  <c:v>59.4</c:v>
                </c:pt>
                <c:pt idx="3">
                  <c:v>34.200000000000003</c:v>
                </c:pt>
                <c:pt idx="4">
                  <c:v>26.8</c:v>
                </c:pt>
                <c:pt idx="5">
                  <c:v>12.42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1C-4468-8079-F361E1D48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 w="9525">
            <a:solidFill>
              <a:srgbClr val="2F2F2F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rgbClr val="2875DD"/>
              </a:solidFill>
            </a:ln>
          </c:spPr>
          <c:marker>
            <c:symbol val="circle"/>
            <c:size val="5"/>
            <c:spPr>
              <a:solidFill>
                <a:srgbClr val="2875DD"/>
              </a:solidFill>
              <a:ln>
                <a:solidFill>
                  <a:srgbClr val="2875DD"/>
                </a:solidFill>
              </a:ln>
            </c:spPr>
          </c:marker>
          <c:cat>
            <c:strRef>
              <c:f>Sheet1!$A$2:$A$49</c:f>
              <c:strCache>
                <c:ptCount val="48"/>
                <c:pt idx="0">
                  <c:v>Q2 '11</c:v>
                </c:pt>
                <c:pt idx="1">
                  <c:v>Q3 '11</c:v>
                </c:pt>
                <c:pt idx="2">
                  <c:v>Q4 '11</c:v>
                </c:pt>
                <c:pt idx="3">
                  <c:v>Q1 '12</c:v>
                </c:pt>
                <c:pt idx="4">
                  <c:v>Q2 '12</c:v>
                </c:pt>
                <c:pt idx="5">
                  <c:v>Q3 '12</c:v>
                </c:pt>
                <c:pt idx="6">
                  <c:v>Q4 '12</c:v>
                </c:pt>
                <c:pt idx="7">
                  <c:v>Q1 '13</c:v>
                </c:pt>
                <c:pt idx="8">
                  <c:v>Q2 '13</c:v>
                </c:pt>
                <c:pt idx="9">
                  <c:v>Q3 '13</c:v>
                </c:pt>
                <c:pt idx="10">
                  <c:v>Q4 '13*</c:v>
                </c:pt>
                <c:pt idx="11">
                  <c:v>Q1 '14</c:v>
                </c:pt>
                <c:pt idx="12">
                  <c:v>Q2 '14</c:v>
                </c:pt>
                <c:pt idx="13">
                  <c:v>Q3 '14</c:v>
                </c:pt>
                <c:pt idx="14">
                  <c:v>Q4 '14</c:v>
                </c:pt>
                <c:pt idx="15">
                  <c:v>Q1 '15</c:v>
                </c:pt>
                <c:pt idx="16">
                  <c:v>Q2 '15</c:v>
                </c:pt>
                <c:pt idx="17">
                  <c:v>Q3 '15</c:v>
                </c:pt>
                <c:pt idx="18">
                  <c:v>Q4 '15</c:v>
                </c:pt>
                <c:pt idx="19">
                  <c:v>Q1 '16</c:v>
                </c:pt>
                <c:pt idx="20">
                  <c:v>Q2 '16</c:v>
                </c:pt>
                <c:pt idx="21">
                  <c:v>Q3 '16</c:v>
                </c:pt>
                <c:pt idx="22">
                  <c:v>Q4 '16</c:v>
                </c:pt>
                <c:pt idx="23">
                  <c:v>Q1 '17</c:v>
                </c:pt>
                <c:pt idx="24">
                  <c:v>Q2 '17</c:v>
                </c:pt>
                <c:pt idx="25">
                  <c:v>Q3 '17</c:v>
                </c:pt>
                <c:pt idx="26">
                  <c:v>Q4 '17</c:v>
                </c:pt>
                <c:pt idx="27">
                  <c:v>Q1 '18</c:v>
                </c:pt>
                <c:pt idx="28">
                  <c:v>Q2 '18</c:v>
                </c:pt>
                <c:pt idx="29">
                  <c:v>Q3 '18</c:v>
                </c:pt>
                <c:pt idx="30">
                  <c:v>Q4 '18</c:v>
                </c:pt>
                <c:pt idx="31">
                  <c:v>Q1 '19</c:v>
                </c:pt>
                <c:pt idx="32">
                  <c:v>Q2 '19</c:v>
                </c:pt>
                <c:pt idx="33">
                  <c:v>Q3 '19</c:v>
                </c:pt>
                <c:pt idx="34">
                  <c:v>Q4 '19</c:v>
                </c:pt>
                <c:pt idx="35">
                  <c:v>Q1 '20</c:v>
                </c:pt>
                <c:pt idx="36">
                  <c:v>Q2 '20</c:v>
                </c:pt>
                <c:pt idx="37">
                  <c:v>Q3 '20</c:v>
                </c:pt>
                <c:pt idx="38">
                  <c:v>Q4 '20</c:v>
                </c:pt>
                <c:pt idx="39">
                  <c:v>Q1 '21</c:v>
                </c:pt>
                <c:pt idx="40">
                  <c:v>Q2 '21</c:v>
                </c:pt>
                <c:pt idx="41">
                  <c:v>Q3 '21</c:v>
                </c:pt>
                <c:pt idx="42">
                  <c:v>Q4 '21</c:v>
                </c:pt>
                <c:pt idx="43">
                  <c:v>Q1 '22</c:v>
                </c:pt>
                <c:pt idx="44">
                  <c:v>Q2 '22</c:v>
                </c:pt>
                <c:pt idx="45">
                  <c:v>Q3 '22</c:v>
                </c:pt>
                <c:pt idx="46">
                  <c:v>Q4 '22</c:v>
                </c:pt>
                <c:pt idx="47">
                  <c:v>Q1 '23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2.8</c:v>
                </c:pt>
                <c:pt idx="1">
                  <c:v>14</c:v>
                </c:pt>
                <c:pt idx="2">
                  <c:v>50</c:v>
                </c:pt>
                <c:pt idx="3">
                  <c:v>100</c:v>
                </c:pt>
                <c:pt idx="4">
                  <c:v>151</c:v>
                </c:pt>
                <c:pt idx="5">
                  <c:v>209.6</c:v>
                </c:pt>
                <c:pt idx="6">
                  <c:v>160.80000000000001</c:v>
                </c:pt>
                <c:pt idx="7">
                  <c:v>194.4</c:v>
                </c:pt>
                <c:pt idx="8">
                  <c:v>235.8</c:v>
                </c:pt>
                <c:pt idx="9">
                  <c:v>336</c:v>
                </c:pt>
                <c:pt idx="10">
                  <c:v>355</c:v>
                </c:pt>
                <c:pt idx="11">
                  <c:v>396</c:v>
                </c:pt>
                <c:pt idx="12">
                  <c:v>438</c:v>
                </c:pt>
                <c:pt idx="13">
                  <c:v>468</c:v>
                </c:pt>
                <c:pt idx="14">
                  <c:v>500</c:v>
                </c:pt>
                <c:pt idx="15">
                  <c:v>549</c:v>
                </c:pt>
                <c:pt idx="16">
                  <c:v>600</c:v>
                </c:pt>
                <c:pt idx="17">
                  <c:v>650</c:v>
                </c:pt>
                <c:pt idx="18">
                  <c:v>697</c:v>
                </c:pt>
                <c:pt idx="19">
                  <c:v>762</c:v>
                </c:pt>
                <c:pt idx="20">
                  <c:v>806</c:v>
                </c:pt>
                <c:pt idx="21">
                  <c:v>846</c:v>
                </c:pt>
                <c:pt idx="22">
                  <c:v>889</c:v>
                </c:pt>
                <c:pt idx="23">
                  <c:v>938</c:v>
                </c:pt>
                <c:pt idx="24">
                  <c:v>963</c:v>
                </c:pt>
                <c:pt idx="25">
                  <c:v>980</c:v>
                </c:pt>
                <c:pt idx="26">
                  <c:v>989</c:v>
                </c:pt>
                <c:pt idx="27">
                  <c:v>1040</c:v>
                </c:pt>
                <c:pt idx="28">
                  <c:v>1057.7</c:v>
                </c:pt>
                <c:pt idx="29">
                  <c:v>1082.5</c:v>
                </c:pt>
                <c:pt idx="30">
                  <c:v>1097.5999999999999</c:v>
                </c:pt>
                <c:pt idx="31">
                  <c:v>1111.7</c:v>
                </c:pt>
                <c:pt idx="32">
                  <c:v>1132.7</c:v>
                </c:pt>
                <c:pt idx="33">
                  <c:v>1151</c:v>
                </c:pt>
                <c:pt idx="34">
                  <c:v>1164.8</c:v>
                </c:pt>
                <c:pt idx="35">
                  <c:v>1203</c:v>
                </c:pt>
                <c:pt idx="36">
                  <c:v>1206</c:v>
                </c:pt>
                <c:pt idx="37">
                  <c:v>1213</c:v>
                </c:pt>
                <c:pt idx="38">
                  <c:v>1225</c:v>
                </c:pt>
                <c:pt idx="39">
                  <c:v>1241.5999999999999</c:v>
                </c:pt>
                <c:pt idx="40">
                  <c:v>1251.4000000000001</c:v>
                </c:pt>
                <c:pt idx="41">
                  <c:v>1262.5999999999999</c:v>
                </c:pt>
                <c:pt idx="42">
                  <c:v>1268.2</c:v>
                </c:pt>
                <c:pt idx="43">
                  <c:v>1288.3</c:v>
                </c:pt>
                <c:pt idx="44">
                  <c:v>1262.5999999999999</c:v>
                </c:pt>
                <c:pt idx="45">
                  <c:v>1308.9000000000001</c:v>
                </c:pt>
                <c:pt idx="46">
                  <c:v>1313.2</c:v>
                </c:pt>
                <c:pt idx="47">
                  <c:v>1319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0-8050-4303-9152-A10B05FDB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51136"/>
        <c:axId val="66437120"/>
      </c:line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b="0" dirty="0">
                    <a:solidFill>
                      <a:srgbClr val="0F2741"/>
                    </a:solidFill>
                    <a:latin typeface="Open Sans"/>
                  </a:rPr>
                  <a:t>Кол-во активных аккаунтов (в млн)</a:t>
                </a:r>
                <a:endParaRPr lang="en-US" sz="1100" b="0" dirty="0">
                  <a:solidFill>
                    <a:srgbClr val="0F2741"/>
                  </a:solidFill>
                  <a:latin typeface="Open Sans"/>
                </a:endParaRPr>
              </a:p>
            </c:rich>
          </c:tx>
          <c:overlay val="0"/>
        </c:title>
        <c:numFmt formatCode="#,##0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8A-4447-8264-46CEA0ACDF0D}"/>
                </c:ext>
              </c:extLst>
            </c:dLbl>
            <c:dLbl>
              <c:idx val="1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8A-4447-8264-46CEA0ACDF0D}"/>
                </c:ext>
              </c:extLst>
            </c:dLbl>
            <c:dLbl>
              <c:idx val="2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8A-4447-8264-46CEA0ACDF0D}"/>
                </c:ext>
              </c:extLst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8A-4447-8264-46CEA0ACDF0D}"/>
                </c:ext>
              </c:extLst>
            </c:dLbl>
            <c:dLbl>
              <c:idx val="4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8A-4447-8264-46CEA0ACDF0D}"/>
                </c:ext>
              </c:extLst>
            </c:dLbl>
            <c:dLbl>
              <c:idx val="5"/>
              <c:numFmt formatCode="#,##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8A-4447-8264-46CEA0ACDF0D}"/>
                </c:ext>
              </c:extLst>
            </c:dLbl>
            <c:dLbl>
              <c:idx val="6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8A-4447-8264-46CEA0ACDF0D}"/>
                </c:ext>
              </c:extLst>
            </c:dLbl>
            <c:dLbl>
              <c:idx val="7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8A-4447-8264-46CEA0ACDF0D}"/>
                </c:ext>
              </c:extLst>
            </c:dLbl>
            <c:dLbl>
              <c:idx val="8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8A-4447-8264-46CEA0ACDF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576.1</c:v>
                </c:pt>
                <c:pt idx="1">
                  <c:v>641.5</c:v>
                </c:pt>
                <c:pt idx="2">
                  <c:v>671.6</c:v>
                </c:pt>
                <c:pt idx="3">
                  <c:v>683</c:v>
                </c:pt>
                <c:pt idx="4">
                  <c:v>699.8</c:v>
                </c:pt>
                <c:pt idx="5">
                  <c:v>647</c:v>
                </c:pt>
                <c:pt idx="6">
                  <c:v>594.9</c:v>
                </c:pt>
                <c:pt idx="7">
                  <c:v>552.1</c:v>
                </c:pt>
                <c:pt idx="8">
                  <c:v>572.1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98A-4447-8264-46CEA0ACD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b="0" dirty="0">
                    <a:solidFill>
                      <a:srgbClr val="0F2741"/>
                    </a:solidFill>
                    <a:latin typeface="Open Sans"/>
                  </a:rPr>
                  <a:t>Кол-во активных аккаунтов (в</a:t>
                </a:r>
                <a:r>
                  <a:rPr lang="ru-RU" sz="1100" b="0" baseline="0" dirty="0">
                    <a:solidFill>
                      <a:srgbClr val="0F2741"/>
                    </a:solidFill>
                    <a:latin typeface="Open Sans"/>
                  </a:rPr>
                  <a:t> млн</a:t>
                </a:r>
                <a:r>
                  <a:rPr lang="ru-RU" sz="1100" b="0" dirty="0">
                    <a:solidFill>
                      <a:srgbClr val="0F2741"/>
                    </a:solidFill>
                    <a:latin typeface="Open Sans"/>
                  </a:rPr>
                  <a:t>)</a:t>
                </a:r>
                <a:endParaRPr lang="en-US" sz="1100" b="0" dirty="0">
                  <a:solidFill>
                    <a:srgbClr val="0F2741"/>
                  </a:solidFill>
                  <a:latin typeface="Open Sans"/>
                </a:endParaRPr>
              </a:p>
            </c:rich>
          </c:tx>
          <c:overlay val="0"/>
        </c:title>
        <c:numFmt formatCode="#,##0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52-4A0A-9EAC-5B3231660FDD}"/>
                </c:ext>
              </c:extLst>
            </c:dLbl>
            <c:dLbl>
              <c:idx val="1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52-4A0A-9EAC-5B3231660FDD}"/>
                </c:ext>
              </c:extLst>
            </c:dLbl>
            <c:dLbl>
              <c:idx val="2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52-4A0A-9EAC-5B3231660FDD}"/>
                </c:ext>
              </c:extLst>
            </c:dLbl>
            <c:dLbl>
              <c:idx val="3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52-4A0A-9EAC-5B3231660FDD}"/>
                </c:ext>
              </c:extLst>
            </c:dLbl>
            <c:dLbl>
              <c:idx val="4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52-4A0A-9EAC-5B3231660FDD}"/>
                </c:ext>
              </c:extLst>
            </c:dLbl>
            <c:dLbl>
              <c:idx val="5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52-4A0A-9EAC-5B3231660FDD}"/>
                </c:ext>
              </c:extLst>
            </c:dLbl>
            <c:dLbl>
              <c:idx val="6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52-4A0A-9EAC-5B3231660FDD}"/>
                </c:ext>
              </c:extLst>
            </c:dLbl>
            <c:dLbl>
              <c:idx val="7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52-4A0A-9EAC-5B3231660FDD}"/>
                </c:ext>
              </c:extLst>
            </c:dLbl>
            <c:dLbl>
              <c:idx val="8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52-4A0A-9EAC-5B3231660FDD}"/>
                </c:ext>
              </c:extLst>
            </c:dLbl>
            <c:dLbl>
              <c:idx val="9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52-4A0A-9EAC-5B3231660FDD}"/>
                </c:ext>
              </c:extLst>
            </c:dLbl>
            <c:dLbl>
              <c:idx val="10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52-4A0A-9EAC-5B3231660FDD}"/>
                </c:ext>
              </c:extLst>
            </c:dLbl>
            <c:dLbl>
              <c:idx val="11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52-4A0A-9EAC-5B3231660F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Январь'22</c:v>
                </c:pt>
                <c:pt idx="1">
                  <c:v>Февраль'22</c:v>
                </c:pt>
                <c:pt idx="2">
                  <c:v>Март'22</c:v>
                </c:pt>
                <c:pt idx="3">
                  <c:v>Апрель'22</c:v>
                </c:pt>
                <c:pt idx="4">
                  <c:v>Май'22</c:v>
                </c:pt>
                <c:pt idx="5">
                  <c:v>Июнь'22</c:v>
                </c:pt>
                <c:pt idx="6">
                  <c:v>Июль'22</c:v>
                </c:pt>
                <c:pt idx="7">
                  <c:v>Август'22</c:v>
                </c:pt>
                <c:pt idx="8">
                  <c:v>Сентябрь'22</c:v>
                </c:pt>
                <c:pt idx="9">
                  <c:v>Октябрь'22</c:v>
                </c:pt>
                <c:pt idx="10">
                  <c:v>Ноябрь'22</c:v>
                </c:pt>
                <c:pt idx="11">
                  <c:v>Декабрь'22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1199.71</c:v>
                </c:pt>
                <c:pt idx="1">
                  <c:v>1038.2</c:v>
                </c:pt>
                <c:pt idx="2">
                  <c:v>1875.38</c:v>
                </c:pt>
                <c:pt idx="3">
                  <c:v>893.27</c:v>
                </c:pt>
                <c:pt idx="4">
                  <c:v>522.69000000000005</c:v>
                </c:pt>
                <c:pt idx="5">
                  <c:v>539.86</c:v>
                </c:pt>
                <c:pt idx="6">
                  <c:v>569.98</c:v>
                </c:pt>
                <c:pt idx="7">
                  <c:v>488.99</c:v>
                </c:pt>
                <c:pt idx="8">
                  <c:v>501.29</c:v>
                </c:pt>
                <c:pt idx="9">
                  <c:v>540.41</c:v>
                </c:pt>
                <c:pt idx="10">
                  <c:v>477.4</c:v>
                </c:pt>
                <c:pt idx="11">
                  <c:v>499.47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352-4A0A-9EAC-5B3231660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b="0" dirty="0">
                    <a:solidFill>
                      <a:srgbClr val="0F2741"/>
                    </a:solidFill>
                    <a:latin typeface="Open Sans"/>
                  </a:rPr>
                  <a:t>Кол-во установок</a:t>
                </a:r>
                <a:r>
                  <a:rPr lang="ru-RU" sz="1100" b="0" baseline="0" dirty="0">
                    <a:solidFill>
                      <a:srgbClr val="0F2741"/>
                    </a:solidFill>
                    <a:latin typeface="Open Sans"/>
                  </a:rPr>
                  <a:t> в месяц </a:t>
                </a:r>
                <a:r>
                  <a:rPr lang="ru-RU" sz="1100" b="0" dirty="0">
                    <a:solidFill>
                      <a:srgbClr val="0F2741"/>
                    </a:solidFill>
                    <a:latin typeface="Open Sans"/>
                  </a:rPr>
                  <a:t>(в тысячах)</a:t>
                </a:r>
                <a:endParaRPr lang="en-US" sz="1100" b="0" dirty="0">
                  <a:solidFill>
                    <a:srgbClr val="0F2741"/>
                  </a:solidFill>
                  <a:latin typeface="Open Sans"/>
                </a:endParaRPr>
              </a:p>
            </c:rich>
          </c:tx>
          <c:overlay val="0"/>
        </c:title>
        <c:numFmt formatCode="#,##0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9C-45FE-9A8E-39F5EED84155}"/>
                </c:ext>
              </c:extLst>
            </c:dLbl>
            <c:dLbl>
              <c:idx val="1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9C-45FE-9A8E-39F5EED84155}"/>
                </c:ext>
              </c:extLst>
            </c:dLbl>
            <c:dLbl>
              <c:idx val="2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9C-45FE-9A8E-39F5EED84155}"/>
                </c:ext>
              </c:extLst>
            </c:dLbl>
            <c:dLbl>
              <c:idx val="3"/>
              <c:numFmt formatCode="#,##0.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9C-45FE-9A8E-39F5EED84155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9C-45FE-9A8E-39F5EED841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KakaoTalk</c:v>
                </c:pt>
                <c:pt idx="1">
                  <c:v>Instagram</c:v>
                </c:pt>
                <c:pt idx="2">
                  <c:v>Facebook Messenger</c:v>
                </c:pt>
                <c:pt idx="3">
                  <c:v>Telegram</c:v>
                </c:pt>
                <c:pt idx="4">
                  <c:v>Line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0.96899999999999997</c:v>
                </c:pt>
                <c:pt idx="1">
                  <c:v>0.35399999999999998</c:v>
                </c:pt>
                <c:pt idx="2">
                  <c:v>9.5000000000000001E-2</c:v>
                </c:pt>
                <c:pt idx="3">
                  <c:v>8.3000000000000004E-2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79C-45FE-9A8E-39F5EED841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b="0" dirty="0">
                    <a:solidFill>
                      <a:srgbClr val="0F2741"/>
                    </a:solidFill>
                    <a:latin typeface="Open Sans"/>
                  </a:rPr>
                  <a:t>Доля пользователей приложения</a:t>
                </a:r>
                <a:endParaRPr lang="en-US" sz="1100" b="0" dirty="0">
                  <a:solidFill>
                    <a:srgbClr val="0F2741"/>
                  </a:solidFill>
                  <a:latin typeface="Open Sans"/>
                </a:endParaRPr>
              </a:p>
            </c:rich>
          </c:tx>
          <c:overlay val="0"/>
        </c:title>
        <c:numFmt formatCode="#,##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rgbClr val="2875DD"/>
              </a:solidFill>
            </a:ln>
          </c:spPr>
          <c:marker>
            <c:symbol val="circle"/>
            <c:size val="5"/>
            <c:spPr>
              <a:solidFill>
                <a:srgbClr val="2875DD"/>
              </a:solidFill>
              <a:ln>
                <a:solidFill>
                  <a:srgbClr val="2875DD"/>
                </a:solidFill>
              </a:ln>
            </c:spPr>
          </c:marker>
          <c:dLbls>
            <c:dLbl>
              <c:idx val="0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48-4BD1-A6A3-FDD1B7926A03}"/>
                </c:ext>
              </c:extLst>
            </c:dLbl>
            <c:dLbl>
              <c:idx val="1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48-4BD1-A6A3-FDD1B7926A03}"/>
                </c:ext>
              </c:extLst>
            </c:dLbl>
            <c:dLbl>
              <c:idx val="2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48-4BD1-A6A3-FDD1B7926A03}"/>
                </c:ext>
              </c:extLst>
            </c:dLbl>
            <c:dLbl>
              <c:idx val="3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48-4BD1-A6A3-FDD1B7926A03}"/>
                </c:ext>
              </c:extLst>
            </c:dLbl>
            <c:dLbl>
              <c:idx val="4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48-4BD1-A6A3-FDD1B7926A03}"/>
                </c:ext>
              </c:extLst>
            </c:dLbl>
            <c:dLbl>
              <c:idx val="5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48-4BD1-A6A3-FDD1B7926A03}"/>
                </c:ext>
              </c:extLst>
            </c:dLbl>
            <c:dLbl>
              <c:idx val="6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48-4BD1-A6A3-FDD1B7926A03}"/>
                </c:ext>
              </c:extLst>
            </c:dLbl>
            <c:dLbl>
              <c:idx val="7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48-4BD1-A6A3-FDD1B7926A03}"/>
                </c:ext>
              </c:extLst>
            </c:dLbl>
            <c:dLbl>
              <c:idx val="8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48-4BD1-A6A3-FDD1B7926A03}"/>
                </c:ext>
              </c:extLst>
            </c:dLbl>
            <c:dLbl>
              <c:idx val="9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048-4BD1-A6A3-FDD1B7926A03}"/>
                </c:ext>
              </c:extLst>
            </c:dLbl>
            <c:dLbl>
              <c:idx val="10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048-4BD1-A6A3-FDD1B7926A03}"/>
                </c:ext>
              </c:extLst>
            </c:dLbl>
            <c:dLbl>
              <c:idx val="11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048-4BD1-A6A3-FDD1B7926A03}"/>
                </c:ext>
              </c:extLst>
            </c:dLbl>
            <c:dLbl>
              <c:idx val="12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048-4BD1-A6A3-FDD1B7926A03}"/>
                </c:ext>
              </c:extLst>
            </c:dLbl>
            <c:dLbl>
              <c:idx val="13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048-4BD1-A6A3-FDD1B7926A03}"/>
                </c:ext>
              </c:extLst>
            </c:dLbl>
            <c:dLbl>
              <c:idx val="14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048-4BD1-A6A3-FDD1B7926A03}"/>
                </c:ext>
              </c:extLst>
            </c:dLbl>
            <c:dLbl>
              <c:idx val="15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048-4BD1-A6A3-FDD1B7926A03}"/>
                </c:ext>
              </c:extLst>
            </c:dLbl>
            <c:dLbl>
              <c:idx val="16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048-4BD1-A6A3-FDD1B7926A03}"/>
                </c:ext>
              </c:extLst>
            </c:dLbl>
            <c:dLbl>
              <c:idx val="17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048-4BD1-A6A3-FDD1B7926A03}"/>
                </c:ext>
              </c:extLst>
            </c:dLbl>
            <c:dLbl>
              <c:idx val="18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048-4BD1-A6A3-FDD1B7926A03}"/>
                </c:ext>
              </c:extLst>
            </c:dLbl>
            <c:dLbl>
              <c:idx val="19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048-4BD1-A6A3-FDD1B7926A03}"/>
                </c:ext>
              </c:extLst>
            </c:dLbl>
            <c:dLbl>
              <c:idx val="20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048-4BD1-A6A3-FDD1B7926A03}"/>
                </c:ext>
              </c:extLst>
            </c:dLbl>
            <c:dLbl>
              <c:idx val="21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048-4BD1-A6A3-FDD1B7926A03}"/>
                </c:ext>
              </c:extLst>
            </c:dLbl>
            <c:dLbl>
              <c:idx val="22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048-4BD1-A6A3-FDD1B7926A03}"/>
                </c:ext>
              </c:extLst>
            </c:dLbl>
            <c:dLbl>
              <c:idx val="23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048-4BD1-A6A3-FDD1B7926A03}"/>
                </c:ext>
              </c:extLst>
            </c:dLbl>
            <c:dLbl>
              <c:idx val="24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048-4BD1-A6A3-FDD1B7926A03}"/>
                </c:ext>
              </c:extLst>
            </c:dLbl>
            <c:dLbl>
              <c:idx val="25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048-4BD1-A6A3-FDD1B7926A03}"/>
                </c:ext>
              </c:extLst>
            </c:dLbl>
            <c:dLbl>
              <c:idx val="26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048-4BD1-A6A3-FDD1B7926A03}"/>
                </c:ext>
              </c:extLst>
            </c:dLbl>
            <c:dLbl>
              <c:idx val="27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048-4BD1-A6A3-FDD1B7926A03}"/>
                </c:ext>
              </c:extLst>
            </c:dLbl>
            <c:dLbl>
              <c:idx val="28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048-4BD1-A6A3-FDD1B7926A03}"/>
                </c:ext>
              </c:extLst>
            </c:dLbl>
            <c:dLbl>
              <c:idx val="29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048-4BD1-A6A3-FDD1B7926A03}"/>
                </c:ext>
              </c:extLst>
            </c:dLbl>
            <c:dLbl>
              <c:idx val="30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048-4BD1-A6A3-FDD1B7926A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Sheet1!$A$2:$A$32</c:f>
              <c:strCache>
                <c:ptCount val="31"/>
                <c:pt idx="0">
                  <c:v>2кв.2015</c:v>
                </c:pt>
                <c:pt idx="1">
                  <c:v>3кв.2015</c:v>
                </c:pt>
                <c:pt idx="2">
                  <c:v>4кв.2015</c:v>
                </c:pt>
                <c:pt idx="3">
                  <c:v>1кв.2016</c:v>
                </c:pt>
                <c:pt idx="4">
                  <c:v>2кв.2016</c:v>
                </c:pt>
                <c:pt idx="5">
                  <c:v>3кв.2016</c:v>
                </c:pt>
                <c:pt idx="6">
                  <c:v>4кв.2016</c:v>
                </c:pt>
                <c:pt idx="7">
                  <c:v>1кв.2017</c:v>
                </c:pt>
                <c:pt idx="8">
                  <c:v>2кв.2017</c:v>
                </c:pt>
                <c:pt idx="9">
                  <c:v>3кв.2017</c:v>
                </c:pt>
                <c:pt idx="10">
                  <c:v>4кв.2017</c:v>
                </c:pt>
                <c:pt idx="11">
                  <c:v>1кв.2018</c:v>
                </c:pt>
                <c:pt idx="12">
                  <c:v>2кв.2018</c:v>
                </c:pt>
                <c:pt idx="13">
                  <c:v>3кв.2018</c:v>
                </c:pt>
                <c:pt idx="14">
                  <c:v>4кв.2018</c:v>
                </c:pt>
                <c:pt idx="15">
                  <c:v>1кв.2019</c:v>
                </c:pt>
                <c:pt idx="16">
                  <c:v>2кв.2019</c:v>
                </c:pt>
                <c:pt idx="17">
                  <c:v>3кв.2019</c:v>
                </c:pt>
                <c:pt idx="18">
                  <c:v>4кв.2019</c:v>
                </c:pt>
                <c:pt idx="19">
                  <c:v>1кв.2020</c:v>
                </c:pt>
                <c:pt idx="20">
                  <c:v>2кв.2020</c:v>
                </c:pt>
                <c:pt idx="21">
                  <c:v>3кв.2020</c:v>
                </c:pt>
                <c:pt idx="22">
                  <c:v>4кв.2020</c:v>
                </c:pt>
                <c:pt idx="23">
                  <c:v>1кв.2021</c:v>
                </c:pt>
                <c:pt idx="24">
                  <c:v>2кв.2021</c:v>
                </c:pt>
                <c:pt idx="25">
                  <c:v>3кв.2021</c:v>
                </c:pt>
                <c:pt idx="26">
                  <c:v>4кв.2021</c:v>
                </c:pt>
                <c:pt idx="27">
                  <c:v>1кв.2022</c:v>
                </c:pt>
                <c:pt idx="28">
                  <c:v>2кв.2022</c:v>
                </c:pt>
                <c:pt idx="29">
                  <c:v>3кв.2022</c:v>
                </c:pt>
                <c:pt idx="30">
                  <c:v>4кв.2022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38.659999999999997</c:v>
                </c:pt>
                <c:pt idx="1">
                  <c:v>39.21</c:v>
                </c:pt>
                <c:pt idx="2">
                  <c:v>40.06</c:v>
                </c:pt>
                <c:pt idx="3">
                  <c:v>41.17</c:v>
                </c:pt>
                <c:pt idx="4">
                  <c:v>41.49</c:v>
                </c:pt>
                <c:pt idx="5">
                  <c:v>41.92</c:v>
                </c:pt>
                <c:pt idx="6">
                  <c:v>42.08</c:v>
                </c:pt>
                <c:pt idx="7">
                  <c:v>42.43</c:v>
                </c:pt>
                <c:pt idx="8">
                  <c:v>42.75</c:v>
                </c:pt>
                <c:pt idx="9">
                  <c:v>43.04</c:v>
                </c:pt>
                <c:pt idx="10">
                  <c:v>43.2</c:v>
                </c:pt>
                <c:pt idx="11">
                  <c:v>43.53</c:v>
                </c:pt>
                <c:pt idx="12">
                  <c:v>45.58</c:v>
                </c:pt>
                <c:pt idx="13">
                  <c:v>43.66</c:v>
                </c:pt>
                <c:pt idx="14">
                  <c:v>43.81</c:v>
                </c:pt>
                <c:pt idx="15">
                  <c:v>44.08</c:v>
                </c:pt>
                <c:pt idx="16">
                  <c:v>44.42</c:v>
                </c:pt>
                <c:pt idx="17">
                  <c:v>44.73</c:v>
                </c:pt>
                <c:pt idx="18">
                  <c:v>44.86</c:v>
                </c:pt>
                <c:pt idx="19">
                  <c:v>45.19</c:v>
                </c:pt>
                <c:pt idx="20">
                  <c:v>45.51</c:v>
                </c:pt>
                <c:pt idx="21">
                  <c:v>45.79</c:v>
                </c:pt>
                <c:pt idx="22">
                  <c:v>45.98</c:v>
                </c:pt>
                <c:pt idx="23">
                  <c:v>46.36</c:v>
                </c:pt>
                <c:pt idx="24">
                  <c:v>46.62</c:v>
                </c:pt>
                <c:pt idx="25">
                  <c:v>46.81</c:v>
                </c:pt>
                <c:pt idx="26">
                  <c:v>47.04</c:v>
                </c:pt>
                <c:pt idx="27">
                  <c:v>47.43</c:v>
                </c:pt>
                <c:pt idx="28">
                  <c:v>47.5</c:v>
                </c:pt>
                <c:pt idx="29">
                  <c:v>47.64</c:v>
                </c:pt>
                <c:pt idx="30">
                  <c:v>47.78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B048-4BD1-A6A3-FDD1B7926A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51136"/>
        <c:axId val="66437120"/>
      </c:line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37.5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b="0" dirty="0">
                    <a:solidFill>
                      <a:srgbClr val="0F2741"/>
                    </a:solidFill>
                    <a:latin typeface="Open Sans"/>
                  </a:rPr>
                  <a:t>Кол-во активных пользователей (в млн)</a:t>
                </a:r>
                <a:endParaRPr lang="en-US" sz="1100" b="0" dirty="0">
                  <a:solidFill>
                    <a:srgbClr val="0F2741"/>
                  </a:solidFill>
                  <a:latin typeface="Open Sans"/>
                </a:endParaRPr>
              </a:p>
            </c:rich>
          </c:tx>
          <c:overlay val="0"/>
        </c:title>
        <c:numFmt formatCode="#,##0.0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800" smtId="4294967295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rgbClr val="2875DD"/>
              </a:solidFill>
            </a:ln>
          </c:spPr>
          <c:marker>
            <c:symbol val="circle"/>
            <c:size val="5"/>
            <c:spPr>
              <a:solidFill>
                <a:srgbClr val="2875DD"/>
              </a:solidFill>
              <a:ln>
                <a:solidFill>
                  <a:srgbClr val="2875DD"/>
                </a:solidFill>
              </a:ln>
            </c:spPr>
          </c:marker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F9-473E-8C80-69D88FFC7D38}"/>
                </c:ext>
              </c:extLst>
            </c:dLbl>
            <c:dLbl>
              <c:idx val="1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F9-473E-8C80-69D88FFC7D38}"/>
                </c:ext>
              </c:extLst>
            </c:dLbl>
            <c:dLbl>
              <c:idx val="2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F9-473E-8C80-69D88FFC7D38}"/>
                </c:ext>
              </c:extLst>
            </c:dLbl>
            <c:dLbl>
              <c:idx val="3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F9-473E-8C80-69D88FFC7D38}"/>
                </c:ext>
              </c:extLst>
            </c:dLbl>
            <c:dLbl>
              <c:idx val="4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F9-473E-8C80-69D88FFC7D38}"/>
                </c:ext>
              </c:extLst>
            </c:dLbl>
            <c:dLbl>
              <c:idx val="5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F9-473E-8C80-69D88FFC7D38}"/>
                </c:ext>
              </c:extLst>
            </c:dLbl>
            <c:dLbl>
              <c:idx val="6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CF9-473E-8C80-69D88FFC7D38}"/>
                </c:ext>
              </c:extLst>
            </c:dLbl>
            <c:dLbl>
              <c:idx val="7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F9-473E-8C80-69D88FFC7D38}"/>
                </c:ext>
              </c:extLst>
            </c:dLbl>
            <c:dLbl>
              <c:idx val="8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F9-473E-8C80-69D88FFC7D38}"/>
                </c:ext>
              </c:extLst>
            </c:dLbl>
            <c:dLbl>
              <c:idx val="9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F9-473E-8C80-69D88FFC7D38}"/>
                </c:ext>
              </c:extLst>
            </c:dLbl>
            <c:dLbl>
              <c:idx val="10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CF9-473E-8C80-69D88FFC7D38}"/>
                </c:ext>
              </c:extLst>
            </c:dLbl>
            <c:dLbl>
              <c:idx val="11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F9-473E-8C80-69D88FFC7D38}"/>
                </c:ext>
              </c:extLst>
            </c:dLbl>
            <c:dLbl>
              <c:idx val="12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CF9-473E-8C80-69D88FFC7D38}"/>
                </c:ext>
              </c:extLst>
            </c:dLbl>
            <c:dLbl>
              <c:idx val="13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CF9-473E-8C80-69D88FFC7D38}"/>
                </c:ext>
              </c:extLst>
            </c:dLbl>
            <c:dLbl>
              <c:idx val="14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CF9-473E-8C80-69D88FFC7D38}"/>
                </c:ext>
              </c:extLst>
            </c:dLbl>
            <c:dLbl>
              <c:idx val="15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CF9-473E-8C80-69D88FFC7D38}"/>
                </c:ext>
              </c:extLst>
            </c:dLbl>
            <c:dLbl>
              <c:idx val="16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CF9-473E-8C80-69D88FFC7D38}"/>
                </c:ext>
              </c:extLst>
            </c:dLbl>
            <c:dLbl>
              <c:idx val="17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CF9-473E-8C80-69D88FFC7D38}"/>
                </c:ext>
              </c:extLst>
            </c:dLbl>
            <c:dLbl>
              <c:idx val="18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CF9-473E-8C80-69D88FFC7D38}"/>
                </c:ext>
              </c:extLst>
            </c:dLbl>
            <c:dLbl>
              <c:idx val="19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CF9-473E-8C80-69D88FFC7D38}"/>
                </c:ext>
              </c:extLst>
            </c:dLbl>
            <c:dLbl>
              <c:idx val="20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CF9-473E-8C80-69D88FFC7D38}"/>
                </c:ext>
              </c:extLst>
            </c:dLbl>
            <c:dLbl>
              <c:idx val="21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CF9-473E-8C80-69D88FFC7D38}"/>
                </c:ext>
              </c:extLst>
            </c:dLbl>
            <c:dLbl>
              <c:idx val="22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CF9-473E-8C80-69D88FFC7D38}"/>
                </c:ext>
              </c:extLst>
            </c:dLbl>
            <c:dLbl>
              <c:idx val="23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CF9-473E-8C80-69D88FFC7D38}"/>
                </c:ext>
              </c:extLst>
            </c:dLbl>
            <c:dLbl>
              <c:idx val="24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CF9-473E-8C80-69D88FFC7D38}"/>
                </c:ext>
              </c:extLst>
            </c:dLbl>
            <c:dLbl>
              <c:idx val="25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CF9-473E-8C80-69D88FFC7D38}"/>
                </c:ext>
              </c:extLst>
            </c:dLbl>
            <c:dLbl>
              <c:idx val="26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CF9-473E-8C80-69D88FFC7D38}"/>
                </c:ext>
              </c:extLst>
            </c:dLbl>
            <c:dLbl>
              <c:idx val="27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CF9-473E-8C80-69D88FFC7D38}"/>
                </c:ext>
              </c:extLst>
            </c:dLbl>
            <c:dLbl>
              <c:idx val="28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CF9-473E-8C80-69D88FFC7D38}"/>
                </c:ext>
              </c:extLst>
            </c:dLbl>
            <c:dLbl>
              <c:idx val="29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CF9-473E-8C80-69D88FFC7D38}"/>
                </c:ext>
              </c:extLst>
            </c:dLbl>
            <c:dLbl>
              <c:idx val="30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CF9-473E-8C80-69D88FFC7D38}"/>
                </c:ext>
              </c:extLst>
            </c:dLbl>
            <c:dLbl>
              <c:idx val="31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CF9-473E-8C80-69D88FFC7D38}"/>
                </c:ext>
              </c:extLst>
            </c:dLbl>
            <c:dLbl>
              <c:idx val="32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CF9-473E-8C80-69D88FFC7D38}"/>
                </c:ext>
              </c:extLst>
            </c:dLbl>
            <c:dLbl>
              <c:idx val="33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CF9-473E-8C80-69D88FFC7D38}"/>
                </c:ext>
              </c:extLst>
            </c:dLbl>
            <c:dLbl>
              <c:idx val="34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CF9-473E-8C80-69D88FFC7D38}"/>
                </c:ext>
              </c:extLst>
            </c:dLbl>
            <c:dLbl>
              <c:idx val="35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5CF9-473E-8C80-69D88FFC7D38}"/>
                </c:ext>
              </c:extLst>
            </c:dLbl>
            <c:dLbl>
              <c:idx val="36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5CF9-473E-8C80-69D88FFC7D38}"/>
                </c:ext>
              </c:extLst>
            </c:dLbl>
            <c:dLbl>
              <c:idx val="37"/>
              <c:numFmt formatCode="#,##0.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CF9-473E-8C80-69D88FFC7D38}"/>
                </c:ext>
              </c:extLst>
            </c:dLbl>
            <c:dLbl>
              <c:idx val="38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5CF9-473E-8C80-69D88FFC7D38}"/>
                </c:ext>
              </c:extLst>
            </c:dLbl>
            <c:dLbl>
              <c:idx val="39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5CF9-473E-8C80-69D88FFC7D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Sheet1!$A$2:$A$41</c:f>
              <c:strCache>
                <c:ptCount val="40"/>
                <c:pt idx="0">
                  <c:v>1кв.2013</c:v>
                </c:pt>
                <c:pt idx="1">
                  <c:v>2кв.2013</c:v>
                </c:pt>
                <c:pt idx="2">
                  <c:v>3кв.2013</c:v>
                </c:pt>
                <c:pt idx="3">
                  <c:v>4кв.2013</c:v>
                </c:pt>
                <c:pt idx="4">
                  <c:v>1кв.2014</c:v>
                </c:pt>
                <c:pt idx="5">
                  <c:v>2кв.2014</c:v>
                </c:pt>
                <c:pt idx="6">
                  <c:v>3кв.2014</c:v>
                </c:pt>
                <c:pt idx="7">
                  <c:v>4кв.2014</c:v>
                </c:pt>
                <c:pt idx="8">
                  <c:v>1кв.2015</c:v>
                </c:pt>
                <c:pt idx="9">
                  <c:v>2кв.2015</c:v>
                </c:pt>
                <c:pt idx="10">
                  <c:v>3кв.2015</c:v>
                </c:pt>
                <c:pt idx="11">
                  <c:v>4кв.2015</c:v>
                </c:pt>
                <c:pt idx="12">
                  <c:v>1кв.2016</c:v>
                </c:pt>
                <c:pt idx="13">
                  <c:v>2кв.2016</c:v>
                </c:pt>
                <c:pt idx="14">
                  <c:v>3кв.2016</c:v>
                </c:pt>
                <c:pt idx="15">
                  <c:v>4кв.2016</c:v>
                </c:pt>
                <c:pt idx="16">
                  <c:v>1кв.2017</c:v>
                </c:pt>
                <c:pt idx="17">
                  <c:v>2кв.2017</c:v>
                </c:pt>
                <c:pt idx="18">
                  <c:v>3кв.2017</c:v>
                </c:pt>
                <c:pt idx="19">
                  <c:v>4кв.2017</c:v>
                </c:pt>
                <c:pt idx="20">
                  <c:v>1кв.2018</c:v>
                </c:pt>
                <c:pt idx="21">
                  <c:v>2кв.2018</c:v>
                </c:pt>
                <c:pt idx="22">
                  <c:v>3кв.2018</c:v>
                </c:pt>
                <c:pt idx="23">
                  <c:v>4кв.2018</c:v>
                </c:pt>
                <c:pt idx="24">
                  <c:v>1кв.2019</c:v>
                </c:pt>
                <c:pt idx="25">
                  <c:v>2кв.2019</c:v>
                </c:pt>
                <c:pt idx="26">
                  <c:v>3кв.2019</c:v>
                </c:pt>
                <c:pt idx="27">
                  <c:v>4кв.2019</c:v>
                </c:pt>
                <c:pt idx="28">
                  <c:v>1кв.2020</c:v>
                </c:pt>
                <c:pt idx="29">
                  <c:v>2кв.2020</c:v>
                </c:pt>
                <c:pt idx="30">
                  <c:v>3кв.2020</c:v>
                </c:pt>
                <c:pt idx="31">
                  <c:v>4кв.2020</c:v>
                </c:pt>
                <c:pt idx="32">
                  <c:v>1кв.2021</c:v>
                </c:pt>
                <c:pt idx="33">
                  <c:v>2кв.2021</c:v>
                </c:pt>
                <c:pt idx="34">
                  <c:v>3кв.2021</c:v>
                </c:pt>
                <c:pt idx="35">
                  <c:v>4кв.2021</c:v>
                </c:pt>
                <c:pt idx="36">
                  <c:v>1кв.2022</c:v>
                </c:pt>
                <c:pt idx="37">
                  <c:v>2кв.2022</c:v>
                </c:pt>
                <c:pt idx="38">
                  <c:v>3кв.2022</c:v>
                </c:pt>
                <c:pt idx="39">
                  <c:v>4кв.2022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40.1</c:v>
                </c:pt>
                <c:pt idx="1">
                  <c:v>46.13</c:v>
                </c:pt>
                <c:pt idx="2">
                  <c:v>48.92</c:v>
                </c:pt>
                <c:pt idx="3">
                  <c:v>50.62</c:v>
                </c:pt>
                <c:pt idx="4">
                  <c:v>50.39</c:v>
                </c:pt>
                <c:pt idx="5">
                  <c:v>48.77</c:v>
                </c:pt>
                <c:pt idx="6">
                  <c:v>48.41</c:v>
                </c:pt>
                <c:pt idx="7">
                  <c:v>48.25</c:v>
                </c:pt>
                <c:pt idx="8">
                  <c:v>48.21</c:v>
                </c:pt>
                <c:pt idx="9">
                  <c:v>48.07</c:v>
                </c:pt>
                <c:pt idx="10">
                  <c:v>48.46</c:v>
                </c:pt>
                <c:pt idx="11">
                  <c:v>48.32</c:v>
                </c:pt>
                <c:pt idx="12">
                  <c:v>49.32</c:v>
                </c:pt>
                <c:pt idx="13">
                  <c:v>49.1</c:v>
                </c:pt>
                <c:pt idx="14">
                  <c:v>49.19</c:v>
                </c:pt>
                <c:pt idx="15">
                  <c:v>48.96</c:v>
                </c:pt>
                <c:pt idx="16">
                  <c:v>49.16</c:v>
                </c:pt>
                <c:pt idx="17">
                  <c:v>49.47</c:v>
                </c:pt>
                <c:pt idx="18">
                  <c:v>49.84</c:v>
                </c:pt>
                <c:pt idx="19">
                  <c:v>49.71</c:v>
                </c:pt>
                <c:pt idx="20">
                  <c:v>50.35</c:v>
                </c:pt>
                <c:pt idx="21">
                  <c:v>50.11</c:v>
                </c:pt>
                <c:pt idx="22">
                  <c:v>50.19</c:v>
                </c:pt>
                <c:pt idx="23">
                  <c:v>50.22</c:v>
                </c:pt>
                <c:pt idx="24">
                  <c:v>50.55</c:v>
                </c:pt>
                <c:pt idx="25">
                  <c:v>50.88</c:v>
                </c:pt>
                <c:pt idx="26">
                  <c:v>51.37</c:v>
                </c:pt>
                <c:pt idx="27">
                  <c:v>51.5</c:v>
                </c:pt>
                <c:pt idx="28">
                  <c:v>51.77</c:v>
                </c:pt>
                <c:pt idx="29">
                  <c:v>52.13</c:v>
                </c:pt>
                <c:pt idx="30">
                  <c:v>52.3</c:v>
                </c:pt>
                <c:pt idx="31">
                  <c:v>52.22</c:v>
                </c:pt>
                <c:pt idx="32">
                  <c:v>52.98</c:v>
                </c:pt>
                <c:pt idx="33">
                  <c:v>53.81</c:v>
                </c:pt>
                <c:pt idx="34">
                  <c:v>54.26</c:v>
                </c:pt>
                <c:pt idx="35">
                  <c:v>53.45</c:v>
                </c:pt>
                <c:pt idx="36">
                  <c:v>53.37</c:v>
                </c:pt>
                <c:pt idx="37">
                  <c:v>53.3</c:v>
                </c:pt>
                <c:pt idx="38">
                  <c:v>53.56</c:v>
                </c:pt>
                <c:pt idx="39">
                  <c:v>53.48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5CF9-473E-8C80-69D88FFC7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51136"/>
        <c:axId val="66437120"/>
      </c:line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35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b="0" dirty="0">
                    <a:solidFill>
                      <a:srgbClr val="0F2741"/>
                    </a:solidFill>
                    <a:latin typeface="Open Sans"/>
                  </a:rPr>
                  <a:t>Кол-во активных пользователей (в млн)</a:t>
                </a:r>
                <a:endParaRPr lang="en-US" sz="1100" b="0" dirty="0">
                  <a:solidFill>
                    <a:srgbClr val="0F2741"/>
                  </a:solidFill>
                  <a:latin typeface="Open Sans"/>
                </a:endParaRPr>
              </a:p>
            </c:rich>
          </c:tx>
          <c:overlay val="0"/>
        </c:title>
        <c:numFmt formatCode="#,##0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800" smtId="4294967295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6C974FE-D738-4F8D-A412-65DB723A70F3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4C7CEF2-1D0A-463B-A30A-26916DF0835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C383393-D3D4-41D6-BDD5-D6B5B406E63A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734CAFB-2768-4726-A57F-E6CDF4C88C6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A94F2B7-5AA3-4199-B389-428A02B9437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25A90D5-1C58-4E67-9A89-3A5ADAA13CB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6FE967D2-A1CF-48D0-A558-626E23A0F182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3ACEB8B9-8379-4F34-A7B6-D780E995784B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D813796A-EFE9-4CC1-9431-319525D1E20A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24233EA-1399-435A-A995-132015844AEA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C304042-D32E-4A55-A58A-C64343FF302E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://www.statista.com/statistics/250548/most-popular-asian-mobile-messenger-apps" TargetMode="Externa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hyperlink" Target="http://www.statista.com/statistics/1062449/china-leading-messaging-apps-monthly-active-users" TargetMode="Externa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hyperlink" Target="http://www.statista.com/statistics/255778/number-of-active-wechat-messenger-accounts" TargetMode="Externa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hyperlink" Target="http://www.statista.com/statistics/227352/number-of-active-tencent-im-user-accounts-in-china" TargetMode="Externa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hyperlink" Target="http://www.statista.com/statistics/1265793/japan-monthly-number-of-app-downloads-line" TargetMode="Externa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hyperlink" Target="http://www.statista.com/statistics/980547/south-korea-most-used-messaging-apps" TargetMode="Externa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hyperlink" Target="http://www.statista.com/statistics/746249/south-korea-kakaotalk-monthly-active-users" TargetMode="Externa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hyperlink" Target="http://www.statista.com/statistics/278846/kakaotalk-monthly-active-users-mau" TargetMode="Externa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ew shape"/>
          <p:cNvSpPr/>
          <p:nvPr/>
        </p:nvSpPr>
        <p:spPr>
          <a:xfrm>
            <a:off x="7416000" y="-10800"/>
            <a:ext cx="4784400" cy="6879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496800" y="2077200"/>
            <a:ext cx="7020000" cy="12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25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3800" dirty="0">
                <a:solidFill>
                  <a:srgbClr val="0F2741"/>
                </a:solidFill>
                <a:latin typeface="Open Sans Light"/>
              </a:rPr>
              <a:t>В локальном объективе</a:t>
            </a:r>
            <a:r>
              <a:rPr sz="3800" dirty="0">
                <a:solidFill>
                  <a:srgbClr val="0F2741"/>
                </a:solidFill>
                <a:latin typeface="Open Sans Light"/>
              </a:rPr>
              <a:t>: </a:t>
            </a:r>
            <a:r>
              <a:rPr lang="ru-RU" sz="3800" dirty="0">
                <a:solidFill>
                  <a:srgbClr val="0F2741"/>
                </a:solidFill>
                <a:latin typeface="Open Sans Light"/>
              </a:rPr>
              <a:t>мессенджеры Восточной Азии</a:t>
            </a:r>
            <a:endParaRPr sz="38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3" name="New shape"/>
          <p:cNvSpPr/>
          <p:nvPr/>
        </p:nvSpPr>
        <p:spPr>
          <a:xfrm>
            <a:off x="507600" y="1645200"/>
            <a:ext cx="7020000" cy="3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1400" b="1" dirty="0">
              <a:solidFill>
                <a:srgbClr val="0077D5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85000" lnSpcReduction="10000"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Аудитория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WeChat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и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sz="600" b="0" dirty="0" err="1">
                <a:solidFill>
                  <a:srgbClr val="0F2741"/>
                </a:solidFill>
                <a:latin typeface="Open Sans"/>
              </a:rPr>
              <a:t>Weixin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включает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1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,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27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млрд активных пользователей ежемесячно, что позволяет приложениям возглавить ТОП самых популярных азиатских мессенджеров за декабрь 2021 г.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На втором месте — платформа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LINE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 с результатом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178 млн активных ежемесячных пользователей из Китая, Тайваня, Таиланда и Индонезии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.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Приложения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WeChat (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Китай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), LINE (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Япония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)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и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KakaoTalk (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Южная Корея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)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представляют собой лидеров рынка в азиатском регионе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Азия,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IV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квартал 2021 г., актуальные данные  на 31.12.2021 г.</a:t>
            </a:r>
          </a:p>
          <a:p>
            <a:r>
              <a:rPr sz="600" b="0" dirty="0">
                <a:solidFill>
                  <a:srgbClr val="0F2741"/>
                </a:solidFill>
                <a:latin typeface="Open Sans"/>
              </a:rPr>
              <a:t> *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Совокупное кол-во активных пользователей </a:t>
            </a:r>
            <a:r>
              <a:rPr sz="600" b="0" dirty="0" err="1">
                <a:solidFill>
                  <a:srgbClr val="0F2741"/>
                </a:solidFill>
                <a:latin typeface="Open Sans"/>
              </a:rPr>
              <a:t>Weixin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и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WeChat.</a:t>
            </a:r>
            <a:endParaRPr lang="ru-RU" sz="600" b="0" dirty="0">
              <a:solidFill>
                <a:srgbClr val="0F2741"/>
              </a:solidFill>
              <a:latin typeface="Open Sans"/>
            </a:endParaRPr>
          </a:p>
          <a:p>
            <a:r>
              <a:rPr sz="600" b="0" dirty="0">
                <a:solidFill>
                  <a:srgbClr val="0F2741"/>
                </a:solidFill>
                <a:latin typeface="Open Sans"/>
              </a:rPr>
              <a:t> **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Данные сформированы на основе анализа ключевых азиатских рынков: Китая, Тайваня, Таиланда и Индонезии.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Информация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предоставлена из финансовой отчетности соответствующих компаний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за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IV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квартал 2021 г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Источники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Kakao; LINE; Tencent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02643464"/>
              </p:ext>
            </p:extLst>
          </p:nvPr>
        </p:nvGraphicFramePr>
        <p:xfrm>
          <a:off x="586800" y="1882800"/>
          <a:ext cx="11016000" cy="414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47</a:t>
            </a:r>
          </a:p>
        </p:txBody>
      </p:sp>
      <p:sp>
        <p:nvSpPr>
          <p:cNvPr id="6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Самые популярные мессенджеры Азии в 2021 г.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Мессенджеры-лидеры в странах Азии на </a:t>
            </a:r>
            <a:r>
              <a:rPr lang="en-US" sz="1100" dirty="0">
                <a:solidFill>
                  <a:srgbClr val="455F7C"/>
                </a:solidFill>
                <a:latin typeface="Open Sans"/>
              </a:rPr>
              <a:t>IV 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квартал </a:t>
            </a:r>
            <a:r>
              <a:rPr sz="1100" dirty="0">
                <a:solidFill>
                  <a:srgbClr val="455F7C"/>
                </a:solidFill>
                <a:latin typeface="Open Sans"/>
              </a:rPr>
              <a:t>2021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 г. по кол-ву активных пользователей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Рынок телекоммуникаций Китая изобилует отечественными мессенджерами: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WeChat, QQ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,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Momo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. Аудитория платформ охватывает разнообразное население.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Самым популярным приложением</a:t>
            </a:r>
          </a:p>
          <a:p>
            <a:r>
              <a:rPr lang="ru-RU" sz="600" b="0" dirty="0">
                <a:solidFill>
                  <a:srgbClr val="0F2741"/>
                </a:solidFill>
                <a:latin typeface="Open Sans"/>
              </a:rPr>
              <a:t> в стране на декабрь 2022 г. продолжает оставаться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WeChat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, продукт компании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Tencen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t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.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Ежемесячная пользовательская база платформы превышает миллиард активных посетителей.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Китай, декабрь 2022 г.</a:t>
            </a:r>
            <a:endParaRPr sz="600" b="0" dirty="0">
              <a:solidFill>
                <a:srgbClr val="0F2741"/>
              </a:solidFill>
              <a:latin typeface="Open Sans"/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Источники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 err="1">
                <a:solidFill>
                  <a:srgbClr val="0F2741"/>
                </a:solidFill>
                <a:latin typeface="Open Sans"/>
              </a:rPr>
              <a:t>iiMedia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Research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/>
        </p:nvGraphicFramePr>
        <p:xfrm>
          <a:off x="586800" y="2098700"/>
          <a:ext cx="11016000" cy="393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4526350" y="1882800"/>
            <a:ext cx="31369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170" tIns="46990" rIns="90170" bIns="46990" rtlCol="0" anchor="t"/>
          <a:lstStyle/>
          <a:p>
            <a:pPr algn="ctr">
              <a:spcAft>
                <a:spcPct val="20000"/>
              </a:spcAft>
            </a:pPr>
            <a:r>
              <a:rPr lang="ru-RU" sz="1100" dirty="0">
                <a:solidFill>
                  <a:srgbClr val="0F2741"/>
                </a:solidFill>
                <a:latin typeface="Open Sans"/>
              </a:rPr>
              <a:t>Кол-во активных пользователей (в млн)</a:t>
            </a:r>
            <a:endParaRPr sz="1100" dirty="0">
              <a:solidFill>
                <a:srgbClr val="0F2741"/>
              </a:solidFill>
              <a:latin typeface="Open Sans"/>
            </a:endParaRPr>
          </a:p>
        </p:txBody>
      </p:sp>
      <p:sp>
        <p:nvSpPr>
          <p:cNvPr id="6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48</a:t>
            </a:r>
          </a:p>
        </p:txBody>
      </p:sp>
      <p:sp>
        <p:nvSpPr>
          <p:cNvPr id="7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Кол-во активных пользователей популярных мессенджеров в Китае в 2022 г.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8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Число ежемесячных активных пользователей лидирующих платформ для коммуникации в Китае на декабрь 2022 г. 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Кол-во активных аккаунтов в приложении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WeChat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значительно увеличилось за обозначенный период. В марте 2023 г.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е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жемесячная аудитория многофункционального мессенджера превысила 1,3 млрд активных пользователей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в мире, Китай, II квартал 2011 г. – I квартал 2023 г., активные пользователи платформ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sz="600" b="0" dirty="0" err="1">
                <a:solidFill>
                  <a:srgbClr val="0F2741"/>
                </a:solidFill>
                <a:latin typeface="Open Sans"/>
              </a:rPr>
              <a:t>Weixin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и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WeChat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на ежемесячной основе</a:t>
            </a:r>
            <a:endParaRPr sz="600" b="0" dirty="0">
              <a:solidFill>
                <a:srgbClr val="0F2741"/>
              </a:solidFill>
              <a:latin typeface="Open Sans"/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Tencent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1210859792"/>
              </p:ext>
            </p:extLst>
          </p:nvPr>
        </p:nvGraphicFramePr>
        <p:xfrm>
          <a:off x="586800" y="1882800"/>
          <a:ext cx="11016000" cy="414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49</a:t>
            </a:r>
          </a:p>
        </p:txBody>
      </p:sp>
      <p:sp>
        <p:nvSpPr>
          <p:cNvPr id="6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Количество активных пользователей </a:t>
            </a:r>
            <a:r>
              <a:rPr sz="2500" dirty="0">
                <a:solidFill>
                  <a:srgbClr val="0F2741"/>
                </a:solidFill>
                <a:latin typeface="Open Sans Light"/>
              </a:rPr>
              <a:t>WeChat </a:t>
            </a:r>
            <a:r>
              <a:rPr lang="ru-RU" sz="2500" dirty="0">
                <a:solidFill>
                  <a:srgbClr val="0F2741"/>
                </a:solidFill>
                <a:latin typeface="Open Sans Light"/>
              </a:rPr>
              <a:t>в 2011-2023 гг.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Кол-во активных аккаунтов в </a:t>
            </a:r>
            <a:r>
              <a:rPr sz="1100" dirty="0">
                <a:solidFill>
                  <a:srgbClr val="455F7C"/>
                </a:solidFill>
                <a:latin typeface="Open Sans"/>
              </a:rPr>
              <a:t>WeChat 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ежемесячно за </a:t>
            </a:r>
            <a:r>
              <a:rPr lang="en-US" sz="1100" dirty="0">
                <a:solidFill>
                  <a:srgbClr val="455F7C"/>
                </a:solidFill>
                <a:latin typeface="Open Sans"/>
              </a:rPr>
              <a:t>II 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квартал 2011 г. - </a:t>
            </a:r>
            <a:r>
              <a:rPr lang="en-US" sz="1100" dirty="0">
                <a:solidFill>
                  <a:srgbClr val="455F7C"/>
                </a:solidFill>
                <a:latin typeface="Open Sans"/>
              </a:rPr>
              <a:t>I 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квартал 2023 г. 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В условиях стремительно развивающейся </a:t>
            </a:r>
            <a:r>
              <a:rPr lang="ru-RU" sz="600" b="0" dirty="0" err="1">
                <a:solidFill>
                  <a:srgbClr val="0F2741"/>
                </a:solidFill>
                <a:latin typeface="Open Sans"/>
              </a:rPr>
              <a:t>технопромышленности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Китая испытание временем проходят только те компании, кто умеет быстро реагировать на рыночные изменения. За 5 лет до появления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Facebook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,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в 1999 г., компания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Tencent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запустила коммуникационную платформу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QQ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. В конце 2022 г. продукт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Tencent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сумел привлечь более 572 млн активных пользователей смартфонов за месяц, обойдя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Telegram.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Китай, 2014-2022 гг.</a:t>
            </a:r>
            <a:endParaRPr sz="600" b="0" dirty="0">
              <a:solidFill>
                <a:srgbClr val="0F2741"/>
              </a:solidFill>
              <a:latin typeface="Open Sans"/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Tencent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638036763"/>
              </p:ext>
            </p:extLst>
          </p:nvPr>
        </p:nvGraphicFramePr>
        <p:xfrm>
          <a:off x="586800" y="1882800"/>
          <a:ext cx="11016000" cy="414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50</a:t>
            </a:r>
          </a:p>
        </p:txBody>
      </p:sp>
      <p:sp>
        <p:nvSpPr>
          <p:cNvPr id="6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Количество активных пользователей </a:t>
            </a:r>
            <a:r>
              <a:rPr sz="2500" dirty="0">
                <a:solidFill>
                  <a:srgbClr val="0F2741"/>
                </a:solidFill>
                <a:latin typeface="Open Sans Light"/>
              </a:rPr>
              <a:t>QQ </a:t>
            </a:r>
            <a:r>
              <a:rPr lang="ru-RU" sz="2500" dirty="0">
                <a:solidFill>
                  <a:srgbClr val="0F2741"/>
                </a:solidFill>
                <a:latin typeface="Open Sans Light"/>
              </a:rPr>
              <a:t>в</a:t>
            </a:r>
            <a:r>
              <a:rPr sz="2500" dirty="0">
                <a:solidFill>
                  <a:srgbClr val="0F2741"/>
                </a:solidFill>
                <a:latin typeface="Open Sans Light"/>
              </a:rPr>
              <a:t> 2014</a:t>
            </a:r>
            <a:r>
              <a:rPr lang="ru-RU" sz="2500" dirty="0">
                <a:solidFill>
                  <a:srgbClr val="0F2741"/>
                </a:solidFill>
                <a:latin typeface="Open Sans Light"/>
              </a:rPr>
              <a:t>-</a:t>
            </a:r>
            <a:r>
              <a:rPr sz="2500" dirty="0">
                <a:solidFill>
                  <a:srgbClr val="0F2741"/>
                </a:solidFill>
                <a:latin typeface="Open Sans Light"/>
              </a:rPr>
              <a:t>2022 </a:t>
            </a:r>
            <a:r>
              <a:rPr lang="ru-RU" sz="2500" dirty="0">
                <a:solidFill>
                  <a:srgbClr val="0F2741"/>
                </a:solidFill>
                <a:latin typeface="Open Sans Light"/>
              </a:rPr>
              <a:t>гг.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Ежемесячное кол-во активных пользователей приложения </a:t>
            </a:r>
            <a:r>
              <a:rPr sz="1100" dirty="0">
                <a:solidFill>
                  <a:srgbClr val="455F7C"/>
                </a:solidFill>
                <a:latin typeface="Open Sans"/>
              </a:rPr>
              <a:t>QQ 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с </a:t>
            </a:r>
            <a:r>
              <a:rPr sz="1100" dirty="0">
                <a:solidFill>
                  <a:srgbClr val="455F7C"/>
                </a:solidFill>
                <a:latin typeface="Open Sans"/>
              </a:rPr>
              <a:t>2014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 г. по </a:t>
            </a:r>
            <a:r>
              <a:rPr sz="1100" dirty="0">
                <a:solidFill>
                  <a:srgbClr val="455F7C"/>
                </a:solidFill>
                <a:latin typeface="Open Sans"/>
              </a:rPr>
              <a:t>2022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 г.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В декабре 2022 г. жители Японии установили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м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ессенджер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LINE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практически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499,5 тыс. раз. Лидером по числу установок приложения  за рассматриваемый период стал март: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LINE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скачали 1,88 млн раз.  Платформой управляет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LINE Corporation.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Примечания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Япония, январь 2022 г. - декабрь 2022 г., ежемесячные установки приложения в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iPhone/iPad App Store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и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Google Play</a:t>
            </a: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 err="1">
                <a:solidFill>
                  <a:srgbClr val="0F2741"/>
                </a:solidFill>
                <a:latin typeface="Open Sans"/>
              </a:rPr>
              <a:t>AppMagic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1534178324"/>
              </p:ext>
            </p:extLst>
          </p:nvPr>
        </p:nvGraphicFramePr>
        <p:xfrm>
          <a:off x="586800" y="1882800"/>
          <a:ext cx="11016000" cy="414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51</a:t>
            </a:r>
          </a:p>
        </p:txBody>
      </p:sp>
      <p:sp>
        <p:nvSpPr>
          <p:cNvPr id="6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Ежемесячное кол-во скачиваний </a:t>
            </a:r>
            <a:r>
              <a:rPr sz="2500" dirty="0">
                <a:solidFill>
                  <a:srgbClr val="0F2741"/>
                </a:solidFill>
                <a:latin typeface="Open Sans Light"/>
              </a:rPr>
              <a:t>LINE </a:t>
            </a:r>
            <a:r>
              <a:rPr lang="ru-RU" sz="2500" dirty="0">
                <a:solidFill>
                  <a:srgbClr val="0F2741"/>
                </a:solidFill>
                <a:latin typeface="Open Sans Light"/>
              </a:rPr>
              <a:t>в Японии в 2022 г.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Кол-во установок приложения </a:t>
            </a:r>
            <a:r>
              <a:rPr sz="1100" dirty="0">
                <a:solidFill>
                  <a:srgbClr val="455F7C"/>
                </a:solidFill>
                <a:latin typeface="Open Sans"/>
              </a:rPr>
              <a:t>LINE 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на ежемесячной основе в Японии за январь 2022 г. - декабрь 2022 г. 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Согласно исследованию, проведенному в Южной Корее в 2022 г. среди пользователей мобильных мессенджеров, 96,9% респондентов стали обмениваться сообщениями в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KakaoTalk.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Платформа, безусловно, была самым используемым коммуникационным сервисом на декабрь 2022 г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Примечания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Южная Корея, 17-21 декабря 2022 г., 1 878 респондентов в возрасте 15-59 лет, пользователи мобильных мессенджеров </a:t>
            </a: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Источники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NASMEDIA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,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sz="600" b="0" dirty="0" err="1">
                <a:solidFill>
                  <a:srgbClr val="0F2741"/>
                </a:solidFill>
                <a:latin typeface="Open Sans"/>
              </a:rPr>
              <a:t>Opensurvey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911947198"/>
              </p:ext>
            </p:extLst>
          </p:nvPr>
        </p:nvGraphicFramePr>
        <p:xfrm>
          <a:off x="586800" y="1882800"/>
          <a:ext cx="11016000" cy="414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52</a:t>
            </a:r>
          </a:p>
        </p:txBody>
      </p:sp>
      <p:sp>
        <p:nvSpPr>
          <p:cNvPr id="6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Самые популярные мобильные мессенджеры в Южной Корее за 2022 г. 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Коммуникационные приложения-лидеры по частоте использования на территории Южной Кореи в декабре 2022 г.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В 4 кв. 2022 г. мессенджером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KakaoTalk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активно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пользовались 47,8 млн южнокорейцев. В 3 кв. 2022 г. показатель был незначительно ниже: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47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,6 млн человек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.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В течение 2022 г. число активных пользователей приложения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 фактически не менялось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Южная Корея, II кв. 2015 г. – IV кв. 2022 г.</a:t>
            </a:r>
            <a:endParaRPr sz="600" b="0" dirty="0">
              <a:solidFill>
                <a:srgbClr val="0F2741"/>
              </a:solidFill>
              <a:latin typeface="Open Sans"/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Kakao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723412011"/>
              </p:ext>
            </p:extLst>
          </p:nvPr>
        </p:nvGraphicFramePr>
        <p:xfrm>
          <a:off x="586800" y="1882800"/>
          <a:ext cx="11016000" cy="414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53</a:t>
            </a:r>
          </a:p>
        </p:txBody>
      </p:sp>
      <p:sp>
        <p:nvSpPr>
          <p:cNvPr id="6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Ежемесячное кол-во активных пользователей </a:t>
            </a:r>
            <a:r>
              <a:rPr sz="2500" dirty="0">
                <a:solidFill>
                  <a:srgbClr val="0F2741"/>
                </a:solidFill>
                <a:latin typeface="Open Sans Light"/>
              </a:rPr>
              <a:t>KakaoTalk </a:t>
            </a:r>
            <a:r>
              <a:rPr lang="ru-RU" sz="2500" dirty="0">
                <a:solidFill>
                  <a:srgbClr val="0F2741"/>
                </a:solidFill>
                <a:latin typeface="Open Sans Light"/>
              </a:rPr>
              <a:t>в Южной Корее в 2015-2022 гг.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Кол-во активных пользователей приложения </a:t>
            </a:r>
            <a:r>
              <a:rPr sz="1100" dirty="0">
                <a:solidFill>
                  <a:srgbClr val="455F7C"/>
                </a:solidFill>
                <a:latin typeface="Open Sans"/>
              </a:rPr>
              <a:t>KakaoTalk 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на ежемесячной основе в Южной Корее за </a:t>
            </a:r>
            <a:r>
              <a:rPr lang="en-US" sz="1100" dirty="0">
                <a:solidFill>
                  <a:srgbClr val="455F7C"/>
                </a:solidFill>
                <a:latin typeface="Open Sans"/>
              </a:rPr>
              <a:t>II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 кв. 2015 г. –</a:t>
            </a:r>
            <a:r>
              <a:rPr lang="en-US" sz="1100" dirty="0">
                <a:solidFill>
                  <a:srgbClr val="455F7C"/>
                </a:solidFill>
                <a:latin typeface="Open Sans"/>
              </a:rPr>
              <a:t> IV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 кв. 2022 г.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Сервис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 KakaoTalk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, глобальная аудитория которого в 4 кв. 2022 г. составила более 53 млн пользователей, стал одним из самых популярных мобильных мессенджеров в Южной Корее. Продукт компании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South Korean Kakao Corporation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 в особенности популярен на своей родине. 47 млн из 50 млн активных пользователей приложения – жители Южной Кореи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в мире, I кв. 2013 г. – IV кв. 2022 г.</a:t>
            </a:r>
            <a:endParaRPr sz="600" b="0" dirty="0">
              <a:solidFill>
                <a:srgbClr val="0F2741"/>
              </a:solidFill>
              <a:latin typeface="Open Sans"/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Kakao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457096933"/>
              </p:ext>
            </p:extLst>
          </p:nvPr>
        </p:nvGraphicFramePr>
        <p:xfrm>
          <a:off x="586800" y="1882800"/>
          <a:ext cx="11016000" cy="414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54</a:t>
            </a:r>
          </a:p>
        </p:txBody>
      </p:sp>
      <p:sp>
        <p:nvSpPr>
          <p:cNvPr id="6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Ежемесячное кол-во активных пользователей </a:t>
            </a:r>
            <a:r>
              <a:rPr sz="2500" dirty="0">
                <a:solidFill>
                  <a:srgbClr val="0F2741"/>
                </a:solidFill>
                <a:latin typeface="Open Sans Light"/>
              </a:rPr>
              <a:t>Kakao</a:t>
            </a:r>
            <a:r>
              <a:rPr lang="en-US" sz="2500" dirty="0">
                <a:solidFill>
                  <a:srgbClr val="0F2741"/>
                </a:solidFill>
                <a:latin typeface="Open Sans Light"/>
              </a:rPr>
              <a:t>T</a:t>
            </a:r>
            <a:r>
              <a:rPr sz="2500" dirty="0">
                <a:solidFill>
                  <a:srgbClr val="0F2741"/>
                </a:solidFill>
                <a:latin typeface="Open Sans Light"/>
              </a:rPr>
              <a:t>alk </a:t>
            </a:r>
            <a:r>
              <a:rPr lang="ru-RU" sz="2500" dirty="0">
                <a:solidFill>
                  <a:srgbClr val="0F2741"/>
                </a:solidFill>
                <a:latin typeface="Open Sans Light"/>
              </a:rPr>
              <a:t>в мире в 2013-2022 гг.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Глобальное кол-во активных пользователей приложения </a:t>
            </a:r>
            <a:r>
              <a:rPr sz="1100" dirty="0">
                <a:solidFill>
                  <a:srgbClr val="455F7C"/>
                </a:solidFill>
                <a:latin typeface="Open Sans"/>
              </a:rPr>
              <a:t>Kakao</a:t>
            </a:r>
            <a:r>
              <a:rPr lang="en-US" sz="1100" dirty="0">
                <a:solidFill>
                  <a:srgbClr val="455F7C"/>
                </a:solidFill>
                <a:latin typeface="Open Sans"/>
              </a:rPr>
              <a:t>T</a:t>
            </a:r>
            <a:r>
              <a:rPr sz="1100" dirty="0">
                <a:solidFill>
                  <a:srgbClr val="455F7C"/>
                </a:solidFill>
                <a:latin typeface="Open Sans"/>
              </a:rPr>
              <a:t>alk 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ежемесячно за </a:t>
            </a:r>
            <a:r>
              <a:rPr lang="en-US" sz="1100" dirty="0">
                <a:solidFill>
                  <a:srgbClr val="455F7C"/>
                </a:solidFill>
                <a:latin typeface="Open Sans"/>
              </a:rPr>
              <a:t>I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 кв. 2013 г. –</a:t>
            </a:r>
            <a:r>
              <a:rPr lang="en-US" sz="1100" dirty="0">
                <a:solidFill>
                  <a:srgbClr val="455F7C"/>
                </a:solidFill>
                <a:latin typeface="Open Sans"/>
              </a:rPr>
              <a:t> IV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 кв. 2022 г. (поквартально)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2.07.14"/>
  <p:tag name="AS_TITLE" val="Aspose.Slides for .NET 4.0 Client Profile"/>
  <p:tag name="AS_VERSION" val="22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</TotalTime>
  <Words>1043</Words>
  <Application>Microsoft Office PowerPoint</Application>
  <PresentationFormat>Широкоэкранный</PresentationFormat>
  <Paragraphs>166</Paragraphs>
  <Slides>9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Open Sans</vt:lpstr>
      <vt:lpstr>Open Sans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16</cp:revision>
  <cp:lastPrinted>2023-06-20T09:37:15Z</cp:lastPrinted>
  <dcterms:created xsi:type="dcterms:W3CDTF">2023-06-20T07:37:15Z</dcterms:created>
  <dcterms:modified xsi:type="dcterms:W3CDTF">2023-08-10T09:46:42Z</dcterms:modified>
</cp:coreProperties>
</file>