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86" autoAdjust="0"/>
    <p:restoredTop sz="0"/>
  </p:normalViewPr>
  <p:slideViewPr>
    <p:cSldViewPr>
      <p:cViewPr>
        <p:scale>
          <a:sx n="100" d="100"/>
          <a:sy n="100" d="100"/>
        </p:scale>
        <p:origin x="153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53-4212-A9B6-401CB7FA3AE2}"/>
                </c:ext>
              </c:extLst>
            </c:dLbl>
            <c:dLbl>
              <c:idx val="1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53-4212-A9B6-401CB7FA3AE2}"/>
                </c:ext>
              </c:extLst>
            </c:dLbl>
            <c:dLbl>
              <c:idx val="2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53-4212-A9B6-401CB7FA3AE2}"/>
                </c:ext>
              </c:extLst>
            </c:dLbl>
            <c:dLbl>
              <c:idx val="3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53-4212-A9B6-401CB7FA3AE2}"/>
                </c:ext>
              </c:extLst>
            </c:dLbl>
            <c:dLbl>
              <c:idx val="4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53-4212-A9B6-401CB7FA3AE2}"/>
                </c:ext>
              </c:extLst>
            </c:dLbl>
            <c:dLbl>
              <c:idx val="5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53-4212-A9B6-401CB7FA3AE2}"/>
                </c:ext>
              </c:extLst>
            </c:dLbl>
            <c:dLbl>
              <c:idx val="6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53-4212-A9B6-401CB7FA3AE2}"/>
                </c:ext>
              </c:extLst>
            </c:dLbl>
            <c:dLbl>
              <c:idx val="7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53-4212-A9B6-401CB7FA3AE2}"/>
                </c:ext>
              </c:extLst>
            </c:dLbl>
            <c:dLbl>
              <c:idx val="8"/>
              <c:numFmt formatCode="#,##0.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53-4212-A9B6-401CB7FA3AE2}"/>
                </c:ext>
              </c:extLst>
            </c:dLbl>
            <c:dLbl>
              <c:idx val="9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53-4212-A9B6-401CB7FA3AE2}"/>
                </c:ext>
              </c:extLst>
            </c:dLbl>
            <c:dLbl>
              <c:idx val="10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53-4212-A9B6-401CB7FA3AE2}"/>
                </c:ext>
              </c:extLst>
            </c:dLbl>
            <c:dLbl>
              <c:idx val="11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53-4212-A9B6-401CB7FA3AE2}"/>
                </c:ext>
              </c:extLst>
            </c:dLbl>
            <c:dLbl>
              <c:idx val="12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53-4212-A9B6-401CB7FA3AE2}"/>
                </c:ext>
              </c:extLst>
            </c:dLbl>
            <c:dLbl>
              <c:idx val="13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53-4212-A9B6-401CB7FA3AE2}"/>
                </c:ext>
              </c:extLst>
            </c:dLbl>
            <c:dLbl>
              <c:idx val="14"/>
              <c:numFmt formatCode="#,##0.00%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53-4212-A9B6-401CB7FA3A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Бахрейн</c:v>
                </c:pt>
                <c:pt idx="1">
                  <c:v>ОАЭ</c:v>
                </c:pt>
                <c:pt idx="2">
                  <c:v>Кувейт</c:v>
                </c:pt>
                <c:pt idx="3">
                  <c:v>Новая Зеландия</c:v>
                </c:pt>
                <c:pt idx="4">
                  <c:v>Сингапур</c:v>
                </c:pt>
                <c:pt idx="5">
                  <c:v>Канада</c:v>
                </c:pt>
                <c:pt idx="6">
                  <c:v>Бруней-Даруссалам</c:v>
                </c:pt>
                <c:pt idx="7">
                  <c:v>Япония</c:v>
                </c:pt>
                <c:pt idx="8">
                  <c:v>Дания</c:v>
                </c:pt>
                <c:pt idx="9">
                  <c:v>Великобритания</c:v>
                </c:pt>
                <c:pt idx="10">
                  <c:v>Южная Корея</c:v>
                </c:pt>
                <c:pt idx="11">
                  <c:v>Совет сотрудничества арабских государств</c:v>
                </c:pt>
                <c:pt idx="12">
                  <c:v>Норвегия</c:v>
                </c:pt>
                <c:pt idx="13">
                  <c:v>Катар</c:v>
                </c:pt>
                <c:pt idx="14">
                  <c:v>Саудовская Аравия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0.97870000000000001</c:v>
                </c:pt>
                <c:pt idx="1">
                  <c:v>0.95850000000000002</c:v>
                </c:pt>
                <c:pt idx="2">
                  <c:v>0.95169999999999999</c:v>
                </c:pt>
                <c:pt idx="3">
                  <c:v>0.9395</c:v>
                </c:pt>
                <c:pt idx="4">
                  <c:v>0.93740000000000001</c:v>
                </c:pt>
                <c:pt idx="5">
                  <c:v>0.93589999999999995</c:v>
                </c:pt>
                <c:pt idx="6">
                  <c:v>0.93069999999999997</c:v>
                </c:pt>
                <c:pt idx="7">
                  <c:v>0.92679999999999996</c:v>
                </c:pt>
                <c:pt idx="8">
                  <c:v>0.92600000000000005</c:v>
                </c:pt>
                <c:pt idx="9">
                  <c:v>0.92259999999999998</c:v>
                </c:pt>
                <c:pt idx="10">
                  <c:v>0.92069999999999996</c:v>
                </c:pt>
                <c:pt idx="11">
                  <c:v>0.92059999999999997</c:v>
                </c:pt>
                <c:pt idx="12">
                  <c:v>0.91610000000000003</c:v>
                </c:pt>
                <c:pt idx="13">
                  <c:v>0.91590000000000005</c:v>
                </c:pt>
                <c:pt idx="14">
                  <c:v>0.91269999999999996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353-4212-A9B6-401CB7FA3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 w="9525">
            <a:solidFill>
              <a:srgbClr val="2F2F2F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numFmt formatCode="#,##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6C974FE-D738-4F8D-A412-65DB723A70F3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C7CEF2-1D0A-463B-A30A-26916DF08350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C383393-D3D4-41D6-BDD5-D6B5B406E63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734CAFB-2768-4726-A57F-E6CDF4C88C6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A94F2B7-5AA3-4199-B389-428A02B943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25A90D5-1C58-4E67-9A89-3A5ADAA13CB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6FE967D2-A1CF-48D0-A558-626E23A0F18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3ACEB8B9-8379-4F34-A7B6-D780E995784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D813796A-EFE9-4CC1-9431-319525D1E20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24233EA-1399-435A-A995-132015844AE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C304042-D32E-4A55-A58A-C64343FF30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3.emf"/><Relationship Id="rId7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://www.statista.com/statistics/239114/global-mobile-internet-penetration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em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ew shape"/>
          <p:cNvSpPr/>
          <p:nvPr/>
        </p:nvSpPr>
        <p:spPr>
          <a:xfrm>
            <a:off x="7416000" y="-10800"/>
            <a:ext cx="4784400" cy="6879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496800" y="2077200"/>
            <a:ext cx="7020000" cy="12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4000" dirty="0">
                <a:solidFill>
                  <a:srgbClr val="0F2741"/>
                </a:solidFill>
                <a:latin typeface="Open Sans Light"/>
              </a:rPr>
              <a:t>Скорость проникновения мобильного интернета</a:t>
            </a:r>
            <a:endParaRPr sz="38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3" name="New shape"/>
          <p:cNvSpPr/>
          <p:nvPr/>
        </p:nvSpPr>
        <p:spPr>
          <a:xfrm>
            <a:off x="507600" y="1645200"/>
            <a:ext cx="7020000" cy="3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1400" b="1" dirty="0">
              <a:solidFill>
                <a:srgbClr val="0077D5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lnSpcReduction="10000"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2022 г. специалисты выяснили, что 93,6% населения Канады — пользователи мобильного интернета. Первенство по скорости проникновения всемирной паутины принадлежит Бахрейну с результатом 98% пользователей. Далее следуют Объединенные Арабские Эмираты, где показатель равен 95,85%. Замыкает тройку лидеров Кувейт, 95% жителей которого пользуются мобильным интернетом. Кувейт и ОАЭ также входят в число мировых лидеров по средней скорости мобильного интернета 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 мире, 2022 г., пользователи с доступом к мобильному интернету через ШПД (широкополосной доступ) независимо от модели устройства</a:t>
            </a:r>
            <a:endParaRPr sz="600" b="0" dirty="0">
              <a:solidFill>
                <a:srgbClr val="0F2741"/>
              </a:solidFill>
              <a:latin typeface="Open Sans"/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Statista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713943554"/>
              </p:ext>
            </p:extLst>
          </p:nvPr>
        </p:nvGraphicFramePr>
        <p:xfrm>
          <a:off x="586800" y="2098700"/>
          <a:ext cx="11016000" cy="393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523300" y="5339925"/>
            <a:ext cx="11143000" cy="69142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6" name="OleObject"/>
          <p:cNvGraphicFramePr>
            <a:graphicFrameLocks noChangeAspect="1"/>
          </p:cNvGraphicFramePr>
          <p:nvPr/>
        </p:nvGraphicFramePr>
        <p:xfrm>
          <a:off x="9399600" y="5401865"/>
          <a:ext cx="2203200" cy="62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2203200" imgH="629486" progId=".xls">
                  <p:embed/>
                </p:oleObj>
              </mc:Choice>
              <mc:Fallback>
                <p:oleObj r:id="rId8" imgW="2203200" imgH="629486" progId=".xls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rcRect t="100000"/>
                      <a:tile tx="0" ty="0" sx="100000" sy="100000" flip="none" algn="tl"/>
                    </p:blipFill>
                    <p:spPr>
                      <a:xfrm>
                        <a:off x="9399600" y="5401865"/>
                        <a:ext cx="2203200" cy="629486"/>
                      </a:xfrm>
                      <a:prstGeom prst="rect">
                        <a:avLst/>
                      </a:prstGeom>
                      <a:blipFill>
                        <a:blip r:embed="rId10"/>
                        <a:stretch>
                          <a:fillRect/>
                        </a:stretch>
                      </a:blip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New shape"/>
          <p:cNvSpPr/>
          <p:nvPr/>
        </p:nvSpPr>
        <p:spPr>
          <a:xfrm>
            <a:off x="5123250" y="1693350"/>
            <a:ext cx="3277006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lang="ru-RU" sz="1100" dirty="0">
                <a:solidFill>
                  <a:srgbClr val="0F2741"/>
                </a:solidFill>
                <a:latin typeface="Open Sans"/>
              </a:rPr>
              <a:t>Доля пользователей мобильного интернета</a:t>
            </a:r>
            <a:endParaRPr sz="1100" dirty="0">
              <a:solidFill>
                <a:srgbClr val="0F2741"/>
              </a:solidFill>
              <a:latin typeface="Open Sans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4</a:t>
            </a:r>
          </a:p>
        </p:txBody>
      </p:sp>
      <p:sp>
        <p:nvSpPr>
          <p:cNvPr id="9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Глобальная скорость проникновения мобильного интернета в </a:t>
            </a:r>
            <a:r>
              <a:rPr sz="2500" dirty="0">
                <a:solidFill>
                  <a:srgbClr val="0F2741"/>
                </a:solidFill>
                <a:latin typeface="Open Sans Light"/>
              </a:rPr>
              <a:t>2022</a:t>
            </a:r>
            <a:r>
              <a:rPr lang="ru-RU" sz="2500" dirty="0">
                <a:solidFill>
                  <a:srgbClr val="0F2741"/>
                </a:solidFill>
                <a:latin typeface="Open Sans Light"/>
              </a:rPr>
              <a:t> г. 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10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Скорость распространения мобильного интернета среди пользователей отдельных регионов в 2022 г.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7.14"/>
  <p:tag name="AS_TITLE" val="Aspose.Slides for .NET 4.0 Client Profile"/>
  <p:tag name="AS_VERSION" val="2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147</Words>
  <Application>Microsoft Office PowerPoint</Application>
  <PresentationFormat>Широкоэкранный</PresentationFormat>
  <Paragraphs>23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Open Sans</vt:lpstr>
      <vt:lpstr>Open Sans Light</vt:lpstr>
      <vt:lpstr>Office Theme</vt:lpstr>
      <vt:lpstr>Excel.Sheet.8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cp:lastPrinted>2023-06-20T09:37:15Z</cp:lastPrinted>
  <dcterms:created xsi:type="dcterms:W3CDTF">2023-06-20T07:37:15Z</dcterms:created>
  <dcterms:modified xsi:type="dcterms:W3CDTF">2023-08-22T10:28:59Z</dcterms:modified>
</cp:coreProperties>
</file>