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0"/>
  </p:normalViewPr>
  <p:slideViewPr>
    <p:cSldViewPr>
      <p:cViewPr varScale="1">
        <p:scale>
          <a:sx n="110" d="100"/>
          <a:sy n="110" d="100"/>
        </p:scale>
        <p:origin x="11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6C974FE-D738-4F8D-A412-65DB723A70F3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C7CEF2-1D0A-463B-A30A-26916DF08350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C383393-D3D4-41D6-BDD5-D6B5B406E63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734CAFB-2768-4726-A57F-E6CDF4C88C6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A94F2B7-5AA3-4199-B389-428A02B9437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5A90D5-1C58-4E67-9A89-3A5ADAA13CB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FE967D2-A1CF-48D0-A558-626E23A0F182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3ACEB8B9-8379-4F34-A7B6-D780E995784B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813796A-EFE9-4CC1-9431-319525D1E20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24233EA-1399-435A-A995-132015844AE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C304042-D32E-4A55-A58A-C64343FF302E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emf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.bin"/><Relationship Id="rId5" Type="http://schemas.openxmlformats.org/officeDocument/2006/relationships/hyperlink" Target="http://www.statista.com/statistics/195140/new-user-generated-content-uploaded-by-users-per-minute" TargetMode="Externa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ew shape"/>
          <p:cNvSpPr/>
          <p:nvPr/>
        </p:nvSpPr>
        <p:spPr>
          <a:xfrm>
            <a:off x="7416000" y="-10800"/>
            <a:ext cx="4784400" cy="6879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496800" y="2077200"/>
            <a:ext cx="7020000" cy="12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4000" dirty="0" err="1">
                <a:solidFill>
                  <a:srgbClr val="0F2741"/>
                </a:solidFill>
                <a:latin typeface="Open Sans Light"/>
              </a:rPr>
              <a:t>Медиапотребление</a:t>
            </a:r>
            <a:r>
              <a:rPr lang="ru-RU" sz="4000" dirty="0">
                <a:solidFill>
                  <a:srgbClr val="0F2741"/>
                </a:solidFill>
                <a:latin typeface="Open Sans Light"/>
              </a:rPr>
              <a:t> в минуте </a:t>
            </a:r>
            <a:r>
              <a:rPr lang="ru-RU" sz="3600" dirty="0">
                <a:solidFill>
                  <a:srgbClr val="0F2741"/>
                </a:solidFill>
                <a:latin typeface="Open Sans Light"/>
              </a:rPr>
              <a:t>интернета</a:t>
            </a:r>
            <a:endParaRPr sz="38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3" name="New shape"/>
          <p:cNvSpPr/>
          <p:nvPr/>
        </p:nvSpPr>
        <p:spPr>
          <a:xfrm>
            <a:off x="507600" y="1645200"/>
            <a:ext cx="7020000" cy="3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1400" b="1" dirty="0">
              <a:solidFill>
                <a:srgbClr val="0077D5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ew shape"/>
          <p:cNvSpPr/>
          <p:nvPr/>
        </p:nvSpPr>
        <p:spPr>
          <a:xfrm>
            <a:off x="500400" y="6228000"/>
            <a:ext cx="50400" cy="234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New shape"/>
          <p:cNvSpPr/>
          <p:nvPr/>
        </p:nvSpPr>
        <p:spPr>
          <a:xfrm>
            <a:off x="10447200" y="6228000"/>
            <a:ext cx="1170000" cy="237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New shape"/>
          <p:cNvSpPr/>
          <p:nvPr/>
        </p:nvSpPr>
        <p:spPr>
          <a:xfrm>
            <a:off x="-7200" y="-7200"/>
            <a:ext cx="12211200" cy="5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New shape"/>
          <p:cNvSpPr/>
          <p:nvPr/>
        </p:nvSpPr>
        <p:spPr>
          <a:xfrm>
            <a:off x="586800" y="6224400"/>
            <a:ext cx="9576000" cy="527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Пояснение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lang="ru-RU" sz="600" dirty="0">
                <a:solidFill>
                  <a:srgbClr val="0F2741"/>
                </a:solidFill>
                <a:latin typeface="Open Sans"/>
              </a:rPr>
              <a:t>За интернет- минуту происходит множество действий: миллионы сообщений, писем, текстов отправляются, просматриваются и загружаются; сотни тысяч часов контента потребляются. В 2022 г. за одну глобальную минуту интернета пользователи транслировали миллион часов контента. </a:t>
            </a:r>
            <a:r>
              <a:rPr lang="ru-RU" sz="600" b="0" dirty="0">
                <a:solidFill>
                  <a:srgbClr val="0F2741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Узнать больше.</a:t>
            </a:r>
            <a:endParaRPr sz="600" b="0" dirty="0">
              <a:solidFill>
                <a:srgbClr val="0F2741"/>
              </a:solidFill>
              <a:latin typeface="Open Sans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Примечание: </a:t>
            </a:r>
            <a:r>
              <a:rPr lang="ru-RU" sz="600" b="0" dirty="0">
                <a:solidFill>
                  <a:srgbClr val="0F2741"/>
                </a:solidFill>
                <a:latin typeface="Open Sans"/>
              </a:rPr>
              <a:t>в мире, апрель 2022 г.</a:t>
            </a:r>
            <a:endParaRPr sz="600" b="0" dirty="0">
              <a:solidFill>
                <a:srgbClr val="0F2741"/>
              </a:solidFill>
              <a:latin typeface="Open Sans"/>
            </a:endParaRPr>
          </a:p>
          <a:p>
            <a:r>
              <a:rPr lang="ru-RU" sz="600" b="1" dirty="0">
                <a:solidFill>
                  <a:srgbClr val="0F2741"/>
                </a:solidFill>
                <a:latin typeface="Open Sans"/>
              </a:rPr>
              <a:t>Источник</a:t>
            </a:r>
            <a:r>
              <a:rPr sz="600" b="1" dirty="0">
                <a:solidFill>
                  <a:srgbClr val="0F2741"/>
                </a:solidFill>
                <a:latin typeface="Open Sans"/>
              </a:rPr>
              <a:t>: </a:t>
            </a:r>
            <a:r>
              <a:rPr sz="600" b="0" dirty="0">
                <a:solidFill>
                  <a:srgbClr val="0F2741"/>
                </a:solidFill>
                <a:latin typeface="Open Sans"/>
              </a:rPr>
              <a:t>Domo </a:t>
            </a:r>
          </a:p>
        </p:txBody>
      </p:sp>
      <p:sp>
        <p:nvSpPr>
          <p:cNvPr id="3" name="New shape"/>
          <p:cNvSpPr/>
          <p:nvPr/>
        </p:nvSpPr>
        <p:spPr>
          <a:xfrm>
            <a:off x="885600" y="6220800"/>
            <a:ext cx="8035199" cy="28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endParaRPr sz="600" dirty="0">
              <a:solidFill>
                <a:srgbClr val="455F7C"/>
              </a:solidFill>
              <a:latin typeface="Open Sans"/>
            </a:endParaRPr>
          </a:p>
        </p:txBody>
      </p:sp>
      <p:graphicFrame>
        <p:nvGraphicFramePr>
          <p:cNvPr id="4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531738"/>
              </p:ext>
            </p:extLst>
          </p:nvPr>
        </p:nvGraphicFramePr>
        <p:xfrm>
          <a:off x="586800" y="1882800"/>
          <a:ext cx="110160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sz="1100" b="1">
                        <a:solidFill>
                          <a:srgbClr val="0F2741"/>
                        </a:solidFill>
                        <a:latin typeface="Open Sans"/>
                      </a:endParaRP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>
                          <a:solidFill>
                            <a:srgbClr val="0F2741"/>
                          </a:solidFill>
                          <a:latin typeface="Open Sans"/>
                        </a:rPr>
                        <a:t>Количество в минуту времени</a:t>
                      </a:r>
                      <a:endParaRPr sz="1100" b="1" dirty="0">
                        <a:solidFill>
                          <a:srgbClr val="0F2741"/>
                        </a:solidFill>
                        <a:latin typeface="Open Sans"/>
                      </a:endParaRP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Отправленные </a:t>
                      </a:r>
                      <a:r>
                        <a:rPr lang="en-US" sz="1100" dirty="0">
                          <a:solidFill>
                            <a:srgbClr val="0F2741"/>
                          </a:solidFill>
                          <a:latin typeface="Open Sans"/>
                        </a:rPr>
                        <a:t>e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mail</a:t>
                      </a:r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-письма</a:t>
                      </a:r>
                      <a:endParaRPr sz="1100" dirty="0">
                        <a:solidFill>
                          <a:srgbClr val="0F2741"/>
                        </a:solidFill>
                        <a:latin typeface="Open Sans"/>
                      </a:endParaRP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231400000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Купленная криптовалюта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(</a:t>
                      </a:r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в долларах США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)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90200000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Отправленные текстовые файлы</a:t>
                      </a:r>
                      <a:endParaRPr sz="1100" dirty="0">
                        <a:solidFill>
                          <a:srgbClr val="0F2741"/>
                        </a:solidFill>
                        <a:latin typeface="Open Sans"/>
                      </a:endParaRP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16000000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Запросы в поисковой сети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Google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5900000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Выложенные </a:t>
                      </a:r>
                      <a:r>
                        <a:rPr lang="ru-RU" sz="1100" dirty="0" err="1">
                          <a:solidFill>
                            <a:srgbClr val="0F2741"/>
                          </a:solidFill>
                          <a:latin typeface="Open Sans"/>
                        </a:rPr>
                        <a:t>снэпы</a:t>
                      </a:r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 в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Snapchat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2430000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Размещенный контент на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Facebook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1700000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rgbClr val="0F2741"/>
                          </a:solidFill>
                          <a:latin typeface="Open Sans"/>
                        </a:rPr>
                        <a:t>Свайпы</a:t>
                      </a:r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 в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Tinder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1100000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Часы стрима</a:t>
                      </a:r>
                      <a:endParaRPr sz="1100" dirty="0">
                        <a:solidFill>
                          <a:srgbClr val="0F2741"/>
                        </a:solidFill>
                        <a:latin typeface="Open Sans"/>
                      </a:endParaRP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1000000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Доллары США, потраченные в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Amazon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443000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Доллары США, потраченные в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Venmo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437600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Выложенные </a:t>
                      </a:r>
                      <a:r>
                        <a:rPr lang="ru-RU" sz="1100" dirty="0" err="1">
                          <a:solidFill>
                            <a:srgbClr val="0F2741"/>
                          </a:solidFill>
                          <a:latin typeface="Open Sans"/>
                        </a:rPr>
                        <a:t>твиты</a:t>
                      </a:r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 в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Twitter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347200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Часы конференций в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 Zoom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104600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Доллары США, потраченные в </a:t>
                      </a:r>
                      <a:r>
                        <a:rPr sz="1100" dirty="0" err="1">
                          <a:solidFill>
                            <a:srgbClr val="0F2741"/>
                          </a:solidFill>
                          <a:latin typeface="Open Sans"/>
                        </a:rPr>
                        <a:t>DoorDash</a:t>
                      </a:r>
                      <a:endParaRPr sz="1100" dirty="0">
                        <a:solidFill>
                          <a:srgbClr val="0F2741"/>
                        </a:solidFill>
                        <a:latin typeface="Open Sans"/>
                      </a:endParaRP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>
                          <a:solidFill>
                            <a:srgbClr val="0F2741"/>
                          </a:solidFill>
                          <a:latin typeface="Open Sans"/>
                        </a:rPr>
                        <a:t>76400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0F2741"/>
                          </a:solidFill>
                          <a:latin typeface="Open Sans"/>
                        </a:rPr>
                        <a:t>Выложенные фото в </a:t>
                      </a:r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Instagra</a:t>
                      </a:r>
                      <a:r>
                        <a:rPr lang="en-US" sz="1100" dirty="0">
                          <a:solidFill>
                            <a:srgbClr val="0F2741"/>
                          </a:solidFill>
                          <a:latin typeface="Open Sans"/>
                        </a:rPr>
                        <a:t>m</a:t>
                      </a:r>
                      <a:endParaRPr sz="1100" dirty="0">
                        <a:solidFill>
                          <a:srgbClr val="0F2741"/>
                        </a:solidFill>
                        <a:latin typeface="Open Sans"/>
                      </a:endParaRP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100" dirty="0">
                          <a:solidFill>
                            <a:srgbClr val="0F2741"/>
                          </a:solidFill>
                          <a:latin typeface="Open Sans"/>
                        </a:rPr>
                        <a:t>66000</a:t>
                      </a:r>
                    </a:p>
                  </a:txBody>
                  <a:tcPr>
                    <a:lnL>
                      <a:solidFill>
                        <a:srgbClr val="D3D3D3"/>
                      </a:solidFill>
                    </a:lnL>
                    <a:lnR>
                      <a:solidFill>
                        <a:srgbClr val="D3D3D3"/>
                      </a:solidFill>
                    </a:lnR>
                    <a:lnT>
                      <a:solidFill>
                        <a:srgbClr val="D3D3D3"/>
                      </a:solidFill>
                    </a:lnT>
                    <a:lnB>
                      <a:solidFill>
                        <a:srgbClr val="D3D3D3"/>
                      </a:solidFill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6" name="OleObject"/>
          <p:cNvGraphicFramePr>
            <a:graphicFrameLocks noChangeAspect="1"/>
          </p:cNvGraphicFramePr>
          <p:nvPr/>
        </p:nvGraphicFramePr>
        <p:xfrm>
          <a:off x="9399600" y="5401865"/>
          <a:ext cx="2203200" cy="629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203200" imgH="629486" progId=".xls">
                  <p:embed/>
                </p:oleObj>
              </mc:Choice>
              <mc:Fallback>
                <p:oleObj r:id="rId6" imgW="2203200" imgH="629486" progId=".xl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rcRect t="100000"/>
                      <a:tile tx="0" ty="0" sx="100000" sy="100000" flip="none" algn="tl"/>
                    </p:blipFill>
                    <p:spPr>
                      <a:xfrm>
                        <a:off x="9399600" y="5401865"/>
                        <a:ext cx="2203200" cy="629486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New shape"/>
          <p:cNvSpPr/>
          <p:nvPr/>
        </p:nvSpPr>
        <p:spPr>
          <a:xfrm>
            <a:off x="-90000" y="6224400"/>
            <a:ext cx="662400" cy="27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/>
          <a:lstStyle/>
          <a:p>
            <a:pPr algn="r">
              <a:spcAft>
                <a:spcPct val="20000"/>
              </a:spcAft>
            </a:pPr>
            <a:r>
              <a:rPr sz="600" b="1">
                <a:solidFill>
                  <a:srgbClr val="455F7C"/>
                </a:solidFill>
                <a:latin typeface="Open Sans"/>
              </a:rPr>
              <a:t>5</a:t>
            </a:r>
          </a:p>
        </p:txBody>
      </p:sp>
      <p:sp>
        <p:nvSpPr>
          <p:cNvPr id="8" name="New shape"/>
          <p:cNvSpPr/>
          <p:nvPr/>
        </p:nvSpPr>
        <p:spPr>
          <a:xfrm>
            <a:off x="496800" y="424800"/>
            <a:ext cx="11196000" cy="78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b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2500" dirty="0" err="1">
                <a:solidFill>
                  <a:srgbClr val="0F2741"/>
                </a:solidFill>
                <a:latin typeface="Open Sans Light"/>
              </a:rPr>
              <a:t>Медиапотребление</a:t>
            </a:r>
            <a:r>
              <a:rPr lang="ru-RU" sz="2500" dirty="0">
                <a:solidFill>
                  <a:srgbClr val="0F2741"/>
                </a:solidFill>
                <a:latin typeface="Open Sans Light"/>
              </a:rPr>
              <a:t> за интернет-минуту в 2022 г.</a:t>
            </a:r>
            <a:endParaRPr sz="2500" dirty="0">
              <a:solidFill>
                <a:srgbClr val="0F2741"/>
              </a:solidFill>
              <a:latin typeface="Open Sans Light"/>
            </a:endParaRPr>
          </a:p>
        </p:txBody>
      </p:sp>
      <p:sp>
        <p:nvSpPr>
          <p:cNvPr id="9" name="New shape"/>
          <p:cNvSpPr/>
          <p:nvPr/>
        </p:nvSpPr>
        <p:spPr>
          <a:xfrm>
            <a:off x="496800" y="1260000"/>
            <a:ext cx="11196000" cy="31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46800" rIns="90000" bIns="46800" rtlCol="0" anchor="t">
            <a:normAutofit/>
          </a:bodyPr>
          <a:lstStyle/>
          <a:p>
            <a:pPr algn="l">
              <a:lnSpc>
                <a:spcPct val="100000"/>
              </a:lnSpc>
              <a:spcAft>
                <a:spcPct val="20000"/>
              </a:spcAft>
            </a:pPr>
            <a:r>
              <a:rPr lang="ru-RU" sz="1100" dirty="0">
                <a:solidFill>
                  <a:srgbClr val="455F7C"/>
                </a:solidFill>
                <a:latin typeface="Open Sans"/>
              </a:rPr>
              <a:t>Использование медиаресурсов в минуте интернета на апрель 2022 г.</a:t>
            </a:r>
            <a:endParaRPr sz="1100" dirty="0">
              <a:solidFill>
                <a:srgbClr val="455F7C"/>
              </a:solidFill>
              <a:latin typeface="Open Sans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7.14"/>
  <p:tag name="AS_TITLE" val="Aspose.Slides for .NET 4.0 Client Profile"/>
  <p:tag name="AS_VERSION" val="2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160</Words>
  <Application>Microsoft Office PowerPoint</Application>
  <PresentationFormat>Широкоэкранный</PresentationFormat>
  <Paragraphs>36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Open Sans</vt:lpstr>
      <vt:lpstr>Open Sans Light</vt:lpstr>
      <vt:lpstr>Office Theme</vt:lpstr>
      <vt:lpstr>Excel.Sheet.8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cp:lastPrinted>2023-06-20T09:37:15Z</cp:lastPrinted>
  <dcterms:created xsi:type="dcterms:W3CDTF">2023-06-20T07:37:15Z</dcterms:created>
  <dcterms:modified xsi:type="dcterms:W3CDTF">2023-08-22T10:30:59Z</dcterms:modified>
</cp:coreProperties>
</file>