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80" r:id="rId4"/>
    <p:sldId id="282" r:id="rId5"/>
    <p:sldId id="284" r:id="rId6"/>
    <p:sldId id="286" r:id="rId7"/>
    <p:sldId id="288" r:id="rId8"/>
    <p:sldId id="290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0"/>
  </p:normalViewPr>
  <p:slideViewPr>
    <p:cSldViewPr>
      <p:cViewPr>
        <p:scale>
          <a:sx n="125" d="100"/>
          <a:sy n="125" d="100"/>
        </p:scale>
        <p:origin x="576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57-426B-A531-E1C143EFC7D0}"/>
                </c:ext>
              </c:extLst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57-426B-A531-E1C143EFC7D0}"/>
                </c:ext>
              </c:extLst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57-426B-A531-E1C143EFC7D0}"/>
                </c:ext>
              </c:extLst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57-426B-A531-E1C143EFC7D0}"/>
                </c:ext>
              </c:extLst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57-426B-A531-E1C143EFC7D0}"/>
                </c:ext>
              </c:extLst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57-426B-A531-E1C143EFC7D0}"/>
                </c:ext>
              </c:extLst>
            </c:dLbl>
            <c:dLbl>
              <c:idx val="6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57-426B-A531-E1C143EFC7D0}"/>
                </c:ext>
              </c:extLst>
            </c:dLbl>
            <c:dLbl>
              <c:idx val="7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57-426B-A531-E1C143EFC7D0}"/>
                </c:ext>
              </c:extLst>
            </c:dLbl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57-426B-A531-E1C143EFC7D0}"/>
                </c:ext>
              </c:extLst>
            </c:dLbl>
            <c:dLbl>
              <c:idx val="9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57-426B-A531-E1C143EFC7D0}"/>
                </c:ext>
              </c:extLst>
            </c:dLbl>
            <c:dLbl>
              <c:idx val="10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57-426B-A531-E1C143EFC7D0}"/>
                </c:ext>
              </c:extLst>
            </c:dLbl>
            <c:dLbl>
              <c:idx val="11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57-426B-A531-E1C143EFC7D0}"/>
                </c:ext>
              </c:extLst>
            </c:dLbl>
            <c:dLbl>
              <c:idx val="12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57-426B-A531-E1C143EFC7D0}"/>
                </c:ext>
              </c:extLst>
            </c:dLbl>
            <c:dLbl>
              <c:idx val="13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57-426B-A531-E1C143EFC7D0}"/>
                </c:ext>
              </c:extLst>
            </c:dLbl>
            <c:dLbl>
              <c:idx val="14"/>
              <c:numFmt formatCode="#,##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57-426B-A531-E1C143EFC7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Facebook</c:v>
                </c:pt>
                <c:pt idx="1">
                  <c:v>YouTube</c:v>
                </c:pt>
                <c:pt idx="2">
                  <c:v>WhatsApp*</c:v>
                </c:pt>
                <c:pt idx="3">
                  <c:v>Instagram</c:v>
                </c:pt>
                <c:pt idx="4">
                  <c:v>WeChat</c:v>
                </c:pt>
                <c:pt idx="5">
                  <c:v>TikTok</c:v>
                </c:pt>
                <c:pt idx="6">
                  <c:v>Facebook Messenger</c:v>
                </c:pt>
                <c:pt idx="7">
                  <c:v>Douyin**</c:v>
                </c:pt>
                <c:pt idx="8">
                  <c:v>Telegram</c:v>
                </c:pt>
                <c:pt idx="9">
                  <c:v>Snapchat</c:v>
                </c:pt>
                <c:pt idx="10">
                  <c:v>Kuaishou</c:v>
                </c:pt>
                <c:pt idx="11">
                  <c:v>Sina Weibo</c:v>
                </c:pt>
                <c:pt idx="12">
                  <c:v>QQ</c:v>
                </c:pt>
                <c:pt idx="13">
                  <c:v>Twitter</c:v>
                </c:pt>
                <c:pt idx="14">
                  <c:v>Pinterest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2958</c:v>
                </c:pt>
                <c:pt idx="1">
                  <c:v>2514</c:v>
                </c:pt>
                <c:pt idx="2">
                  <c:v>2000</c:v>
                </c:pt>
                <c:pt idx="3">
                  <c:v>2000</c:v>
                </c:pt>
                <c:pt idx="4">
                  <c:v>1309</c:v>
                </c:pt>
                <c:pt idx="5">
                  <c:v>1051</c:v>
                </c:pt>
                <c:pt idx="6">
                  <c:v>931</c:v>
                </c:pt>
                <c:pt idx="7">
                  <c:v>715</c:v>
                </c:pt>
                <c:pt idx="8">
                  <c:v>700</c:v>
                </c:pt>
                <c:pt idx="9">
                  <c:v>635</c:v>
                </c:pt>
                <c:pt idx="10">
                  <c:v>626</c:v>
                </c:pt>
                <c:pt idx="11">
                  <c:v>584</c:v>
                </c:pt>
                <c:pt idx="12">
                  <c:v>574</c:v>
                </c:pt>
                <c:pt idx="13">
                  <c:v>556</c:v>
                </c:pt>
                <c:pt idx="14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C57-426B-A531-E1C143EFC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" sourceLinked="0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A-4A56-83F2-1B8A2B330839}"/>
                </c:ext>
              </c:extLst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A-4A56-83F2-1B8A2B330839}"/>
                </c:ext>
              </c:extLst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A-4A56-83F2-1B8A2B330839}"/>
                </c:ext>
              </c:extLst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A-4A56-83F2-1B8A2B330839}"/>
                </c:ext>
              </c:extLst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A-4A56-83F2-1B8A2B330839}"/>
                </c:ext>
              </c:extLst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A-4A56-83F2-1B8A2B330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WhatsApp*</c:v>
                </c:pt>
                <c:pt idx="1">
                  <c:v>Weixin / WeChat</c:v>
                </c:pt>
                <c:pt idx="2">
                  <c:v>Facebook Messenger</c:v>
                </c:pt>
                <c:pt idx="3">
                  <c:v>Telegram</c:v>
                </c:pt>
                <c:pt idx="4">
                  <c:v>Snapchat</c:v>
                </c:pt>
                <c:pt idx="5">
                  <c:v>QQ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2000</c:v>
                </c:pt>
                <c:pt idx="1">
                  <c:v>1309</c:v>
                </c:pt>
                <c:pt idx="2">
                  <c:v>931</c:v>
                </c:pt>
                <c:pt idx="3">
                  <c:v>700</c:v>
                </c:pt>
                <c:pt idx="4">
                  <c:v>635</c:v>
                </c:pt>
                <c:pt idx="5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8A-4A56-83F2-1B8A2B330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1A-4797-9589-1CFA8C21B650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1A-4797-9589-1CFA8C21B650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1A-4797-9589-1CFA8C21B650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1A-4797-9589-1CFA8C21B650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1A-4797-9589-1CFA8C21B650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1A-4797-9589-1CFA8C21B650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1A-4797-9589-1CFA8C21B650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1A-4797-9589-1CFA8C21B650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1A-4797-9589-1CFA8C21B650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1A-4797-9589-1CFA8C21B650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1A-4797-9589-1CFA8C21B650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B1A-4797-9589-1CFA8C21B650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B1A-4797-9589-1CFA8C21B650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B1A-4797-9589-1CFA8C21B650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B1A-4797-9589-1CFA8C21B650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B1A-4797-9589-1CFA8C21B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WhatsApp</c:v>
                </c:pt>
                <c:pt idx="1">
                  <c:v>Телефонные звонки</c:v>
                </c:pt>
                <c:pt idx="2">
                  <c:v>Facebook Messenger</c:v>
                </c:pt>
                <c:pt idx="3">
                  <c:v>Текстовые сообщения (SMS)</c:v>
                </c:pt>
                <c:pt idx="4">
                  <c:v>Instagram</c:v>
                </c:pt>
                <c:pt idx="5">
                  <c:v>E-mail</c:v>
                </c:pt>
                <c:pt idx="6">
                  <c:v>Snapchat</c:v>
                </c:pt>
                <c:pt idx="7">
                  <c:v>TikTok</c:v>
                </c:pt>
                <c:pt idx="8">
                  <c:v>Telegram</c:v>
                </c:pt>
                <c:pt idx="9">
                  <c:v>Apple iMessage</c:v>
                </c:pt>
                <c:pt idx="10">
                  <c:v>Skype</c:v>
                </c:pt>
                <c:pt idx="11">
                  <c:v>MMS &amp; RCS (SMS с мультимедиа-файлами)</c:v>
                </c:pt>
                <c:pt idx="12">
                  <c:v>WeChat</c:v>
                </c:pt>
                <c:pt idx="13">
                  <c:v>Line</c:v>
                </c:pt>
                <c:pt idx="14">
                  <c:v>QQ</c:v>
                </c:pt>
                <c:pt idx="15">
                  <c:v>Другие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0.5</c:v>
                </c:pt>
                <c:pt idx="1">
                  <c:v>0.46</c:v>
                </c:pt>
                <c:pt idx="2">
                  <c:v>0.35</c:v>
                </c:pt>
                <c:pt idx="3">
                  <c:v>0.35</c:v>
                </c:pt>
                <c:pt idx="4">
                  <c:v>0.34</c:v>
                </c:pt>
                <c:pt idx="5">
                  <c:v>0.33</c:v>
                </c:pt>
                <c:pt idx="6">
                  <c:v>0.18</c:v>
                </c:pt>
                <c:pt idx="7">
                  <c:v>0.15</c:v>
                </c:pt>
                <c:pt idx="8">
                  <c:v>0.18</c:v>
                </c:pt>
                <c:pt idx="9">
                  <c:v>0.13</c:v>
                </c:pt>
                <c:pt idx="10">
                  <c:v>0.11</c:v>
                </c:pt>
                <c:pt idx="11">
                  <c:v>0.1</c:v>
                </c:pt>
                <c:pt idx="12">
                  <c:v>0.08</c:v>
                </c:pt>
                <c:pt idx="13">
                  <c:v>7.0000000000000007E-2</c:v>
                </c:pt>
                <c:pt idx="14">
                  <c:v>0.05</c:v>
                </c:pt>
                <c:pt idx="1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B1A-4797-9589-1CFA8C21B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Пользователи из числа опрошенных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iOS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75-42BB-9331-ED53904EE73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75-42BB-9331-ED53904EE73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75-42BB-9331-ED53904EE732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75-42BB-9331-ED53904EE732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75-42BB-9331-ED53904EE732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75-42BB-9331-ED53904EE732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75-42BB-9331-ED53904EE732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75-42BB-9331-ED53904EE732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75-42BB-9331-ED53904EE732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75-42BB-9331-ED53904EE732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75-42BB-9331-ED53904EE732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75-42BB-9331-ED53904EE732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75-42BB-9331-ED53904EE732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75-42BB-9331-ED53904EE732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75-42BB-9331-ED53904EE732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75-42BB-9331-ED53904EE7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E-mail</c:v>
                </c:pt>
                <c:pt idx="1">
                  <c:v>Телефонные звонки</c:v>
                </c:pt>
                <c:pt idx="2">
                  <c:v>Текстовые сообщения (SMS)</c:v>
                </c:pt>
                <c:pt idx="3">
                  <c:v>WhatsApp</c:v>
                </c:pt>
                <c:pt idx="4">
                  <c:v>Facebook Messenger</c:v>
                </c:pt>
                <c:pt idx="5">
                  <c:v>Instagram</c:v>
                </c:pt>
                <c:pt idx="6">
                  <c:v>TikTok</c:v>
                </c:pt>
                <c:pt idx="7">
                  <c:v>Telegram</c:v>
                </c:pt>
                <c:pt idx="8">
                  <c:v>Snapchat</c:v>
                </c:pt>
                <c:pt idx="9">
                  <c:v>MMS &amp; RCS (SMS с мультимедиа-файлами)</c:v>
                </c:pt>
                <c:pt idx="10">
                  <c:v>Apple iMessage</c:v>
                </c:pt>
                <c:pt idx="11">
                  <c:v>Skype</c:v>
                </c:pt>
                <c:pt idx="12">
                  <c:v>WeChat</c:v>
                </c:pt>
                <c:pt idx="13">
                  <c:v>Line</c:v>
                </c:pt>
                <c:pt idx="14">
                  <c:v>QQ</c:v>
                </c:pt>
                <c:pt idx="15">
                  <c:v>Другие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0.43</c:v>
                </c:pt>
                <c:pt idx="1">
                  <c:v>0.33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0.08</c:v>
                </c:pt>
                <c:pt idx="5">
                  <c:v>0.12</c:v>
                </c:pt>
                <c:pt idx="6">
                  <c:v>0.1</c:v>
                </c:pt>
                <c:pt idx="7">
                  <c:v>0.05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0.13</c:v>
                </c:pt>
                <c:pt idx="11">
                  <c:v>7.0000000000000007E-2</c:v>
                </c:pt>
                <c:pt idx="12">
                  <c:v>0.1</c:v>
                </c:pt>
                <c:pt idx="13">
                  <c:v>0.13</c:v>
                </c:pt>
                <c:pt idx="14">
                  <c:v>0.05</c:v>
                </c:pt>
                <c:pt idx="1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E75-42BB-9331-ED53904EE7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Android</c:v>
                </c:pt>
              </c:strCache>
            </c:strRef>
          </c:tx>
          <c:spPr>
            <a:solidFill>
              <a:srgbClr val="0F283E"/>
            </a:solidFill>
            <a:ln>
              <a:solidFill>
                <a:srgbClr val="0F283E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75-42BB-9331-ED53904EE73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75-42BB-9331-ED53904EE73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75-42BB-9331-ED53904EE732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75-42BB-9331-ED53904EE732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75-42BB-9331-ED53904EE732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75-42BB-9331-ED53904EE732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75-42BB-9331-ED53904EE732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75-42BB-9331-ED53904EE732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75-42BB-9331-ED53904EE732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E75-42BB-9331-ED53904EE732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E75-42BB-9331-ED53904EE732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E75-42BB-9331-ED53904EE732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E75-42BB-9331-ED53904EE732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E75-42BB-9331-ED53904EE732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E75-42BB-9331-ED53904EE732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E75-42BB-9331-ED53904EE7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E-mail</c:v>
                </c:pt>
                <c:pt idx="1">
                  <c:v>Телефонные звонки</c:v>
                </c:pt>
                <c:pt idx="2">
                  <c:v>Текстовые сообщения (SMS)</c:v>
                </c:pt>
                <c:pt idx="3">
                  <c:v>WhatsApp</c:v>
                </c:pt>
                <c:pt idx="4">
                  <c:v>Facebook Messenger</c:v>
                </c:pt>
                <c:pt idx="5">
                  <c:v>Instagram</c:v>
                </c:pt>
                <c:pt idx="6">
                  <c:v>TikTok</c:v>
                </c:pt>
                <c:pt idx="7">
                  <c:v>Telegram</c:v>
                </c:pt>
                <c:pt idx="8">
                  <c:v>Snapchat</c:v>
                </c:pt>
                <c:pt idx="9">
                  <c:v>MMS &amp; RCS (SMS с мультимедиа-файлами)</c:v>
                </c:pt>
                <c:pt idx="10">
                  <c:v>Apple iMessage</c:v>
                </c:pt>
                <c:pt idx="11">
                  <c:v>Skype</c:v>
                </c:pt>
                <c:pt idx="12">
                  <c:v>WeChat</c:v>
                </c:pt>
                <c:pt idx="13">
                  <c:v>Line</c:v>
                </c:pt>
                <c:pt idx="14">
                  <c:v>QQ</c:v>
                </c:pt>
                <c:pt idx="15">
                  <c:v>Другие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0.49</c:v>
                </c:pt>
                <c:pt idx="1">
                  <c:v>0.36</c:v>
                </c:pt>
                <c:pt idx="2">
                  <c:v>0.33</c:v>
                </c:pt>
                <c:pt idx="3">
                  <c:v>0.32</c:v>
                </c:pt>
                <c:pt idx="4">
                  <c:v>0.18</c:v>
                </c:pt>
                <c:pt idx="5">
                  <c:v>0.14000000000000001</c:v>
                </c:pt>
                <c:pt idx="6">
                  <c:v>0.1</c:v>
                </c:pt>
                <c:pt idx="7">
                  <c:v>0.1</c:v>
                </c:pt>
                <c:pt idx="8">
                  <c:v>0.08</c:v>
                </c:pt>
                <c:pt idx="9">
                  <c:v>0.08</c:v>
                </c:pt>
                <c:pt idx="10">
                  <c:v>0.06</c:v>
                </c:pt>
                <c:pt idx="11">
                  <c:v>0.08</c:v>
                </c:pt>
                <c:pt idx="12">
                  <c:v>0.04</c:v>
                </c:pt>
                <c:pt idx="13">
                  <c:v>0.01</c:v>
                </c:pt>
                <c:pt idx="14">
                  <c:v>0.03</c:v>
                </c:pt>
                <c:pt idx="1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1E75-42BB-9331-ED53904EE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Доля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пользователей из числа опрошенных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 smtId="4294967295">
              <a:solidFill>
                <a:srgbClr val="0F2741"/>
              </a:solidFill>
              <a:latin typeface="Open Sans"/>
            </a:defRPr>
          </a:pPr>
          <a:endParaRPr lang="ru-RU"/>
        </a:p>
      </c:txPr>
    </c:legend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39-498E-8342-CC25E3692E48}"/>
                </c:ext>
              </c:extLst>
            </c:dLbl>
            <c:dLbl>
              <c:idx val="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39-498E-8342-CC25E3692E48}"/>
                </c:ext>
              </c:extLst>
            </c:dLbl>
            <c:dLbl>
              <c:idx val="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39-498E-8342-CC25E3692E48}"/>
                </c:ext>
              </c:extLst>
            </c:dLbl>
            <c:dLbl>
              <c:idx val="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39-498E-8342-CC25E3692E48}"/>
                </c:ext>
              </c:extLst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39-498E-8342-CC25E3692E48}"/>
                </c:ext>
              </c:extLst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39-498E-8342-CC25E3692E48}"/>
                </c:ext>
              </c:extLst>
            </c:dLbl>
            <c:dLbl>
              <c:idx val="6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39-498E-8342-CC25E3692E48}"/>
                </c:ext>
              </c:extLst>
            </c:dLbl>
            <c:dLbl>
              <c:idx val="7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39-498E-8342-CC25E3692E48}"/>
                </c:ext>
              </c:extLst>
            </c:dLbl>
            <c:dLbl>
              <c:idx val="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39-498E-8342-CC25E3692E48}"/>
                </c:ext>
              </c:extLst>
            </c:dLbl>
            <c:dLbl>
              <c:idx val="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39-498E-8342-CC25E369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TikTok</c:v>
                </c:pt>
                <c:pt idx="1">
                  <c:v>YouTube</c:v>
                </c:pt>
                <c:pt idx="2">
                  <c:v>Facebook</c:v>
                </c:pt>
                <c:pt idx="3">
                  <c:v>WhatsApp Messenger</c:v>
                </c:pt>
                <c:pt idx="4">
                  <c:v>Instagram</c:v>
                </c:pt>
                <c:pt idx="5">
                  <c:v>LINE</c:v>
                </c:pt>
                <c:pt idx="6">
                  <c:v>Twitter</c:v>
                </c:pt>
                <c:pt idx="7">
                  <c:v>Telegram</c:v>
                </c:pt>
                <c:pt idx="8">
                  <c:v>Snapchat</c:v>
                </c:pt>
                <c:pt idx="9">
                  <c:v>Facebook Messenger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23.3</c:v>
                </c:pt>
                <c:pt idx="1">
                  <c:v>23.06</c:v>
                </c:pt>
                <c:pt idx="2">
                  <c:v>19.420000000000002</c:v>
                </c:pt>
                <c:pt idx="3">
                  <c:v>17.18</c:v>
                </c:pt>
                <c:pt idx="4">
                  <c:v>12</c:v>
                </c:pt>
                <c:pt idx="5">
                  <c:v>11</c:v>
                </c:pt>
                <c:pt idx="6">
                  <c:v>5.3</c:v>
                </c:pt>
                <c:pt idx="7">
                  <c:v>4</c:v>
                </c:pt>
                <c:pt idx="8">
                  <c:v>3.12</c:v>
                </c:pt>
                <c:pt idx="9">
                  <c:v>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39-498E-8342-CC25E3692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Среднее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времяпрепровождение пользователя (</a:t>
                </a:r>
                <a:r>
                  <a:rPr lang="ru-RU" sz="1100" b="0" i="0" u="none" strike="noStrike" kern="1200" baseline="0" dirty="0">
                    <a:solidFill>
                      <a:srgbClr val="0F2741"/>
                    </a:solidFill>
                    <a:latin typeface="Open Sans"/>
                  </a:rPr>
                  <a:t>в часах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A1-4D8F-BBF9-A7F8D1B3C916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A1-4D8F-BBF9-A7F8D1B3C916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A1-4D8F-BBF9-A7F8D1B3C916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A1-4D8F-BBF9-A7F8D1B3C916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A1-4D8F-BBF9-A7F8D1B3C916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A1-4D8F-BBF9-A7F8D1B3C916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A1-4D8F-BBF9-A7F8D1B3C916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A1-4D8F-BBF9-A7F8D1B3C916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A1-4D8F-BBF9-A7F8D1B3C916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A1-4D8F-BBF9-A7F8D1B3C9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Telegram</c:v>
                </c:pt>
                <c:pt idx="1">
                  <c:v>TikTok</c:v>
                </c:pt>
                <c:pt idx="2">
                  <c:v>Twitter</c:v>
                </c:pt>
                <c:pt idx="3">
                  <c:v>Instagram</c:v>
                </c:pt>
                <c:pt idx="4">
                  <c:v>Snapchat</c:v>
                </c:pt>
                <c:pt idx="5">
                  <c:v>Facebook Messenger</c:v>
                </c:pt>
                <c:pt idx="6">
                  <c:v>Facebook</c:v>
                </c:pt>
                <c:pt idx="7">
                  <c:v>YouTube</c:v>
                </c:pt>
                <c:pt idx="8">
                  <c:v>LINE</c:v>
                </c:pt>
                <c:pt idx="9">
                  <c:v>WhatsApp Messenger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0.33</c:v>
                </c:pt>
                <c:pt idx="1">
                  <c:v>0.2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0.03</c:v>
                </c:pt>
                <c:pt idx="6">
                  <c:v>0.01</c:v>
                </c:pt>
                <c:pt idx="7">
                  <c:v>-0.03</c:v>
                </c:pt>
                <c:pt idx="8">
                  <c:v>-0.05</c:v>
                </c:pt>
                <c:pt idx="9">
                  <c:v>-7.0000000000000007E-2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A1-4D8F-BBF9-A7F8D1B3C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Годовой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прирост ежемесячного времени нахождения на платформе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Совокупно</c:v>
                </c:pt>
              </c:strCache>
            </c:strRef>
          </c:tx>
          <c:spPr>
            <a:solidFill>
              <a:srgbClr val="0F283E"/>
            </a:solidFill>
            <a:ln>
              <a:solidFill>
                <a:srgbClr val="0F283E"/>
              </a:solidFill>
            </a:ln>
          </c:spPr>
          <c:invertIfNegative val="0"/>
          <c:dLbls>
            <c:dLbl>
              <c:idx val="0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EB-4416-B750-30E6D502A853}"/>
                </c:ext>
              </c:extLst>
            </c:dLbl>
            <c:dLbl>
              <c:idx val="1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EB-4416-B750-30E6D502A853}"/>
                </c:ext>
              </c:extLst>
            </c:dLbl>
            <c:dLbl>
              <c:idx val="2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EB-4416-B750-30E6D502A853}"/>
                </c:ext>
              </c:extLst>
            </c:dLbl>
            <c:dLbl>
              <c:idx val="3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EB-4416-B750-30E6D502A853}"/>
                </c:ext>
              </c:extLst>
            </c:dLbl>
            <c:dLbl>
              <c:idx val="4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EB-4416-B750-30E6D502A853}"/>
                </c:ext>
              </c:extLst>
            </c:dLbl>
            <c:dLbl>
              <c:idx val="5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EB-4416-B750-30E6D502A853}"/>
                </c:ext>
              </c:extLst>
            </c:dLbl>
            <c:dLbl>
              <c:idx val="6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EB-4416-B750-30E6D502A853}"/>
                </c:ext>
              </c:extLst>
            </c:dLbl>
            <c:dLbl>
              <c:idx val="7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EB-4416-B750-30E6D502A853}"/>
                </c:ext>
              </c:extLst>
            </c:dLbl>
            <c:dLbl>
              <c:idx val="8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EB-4416-B750-30E6D502A8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Телефонные звонки</c:v>
                </c:pt>
                <c:pt idx="1">
                  <c:v>Email</c:v>
                </c:pt>
                <c:pt idx="2">
                  <c:v>Офисное ПО (Google Docs, Microsoft Office)</c:v>
                </c:pt>
                <c:pt idx="3">
                  <c:v>Видеозвонки</c:v>
                </c:pt>
                <c:pt idx="4">
                  <c:v>Приложения для чата и обмена сообщениями (WhatsApp, Skype)</c:v>
                </c:pt>
                <c:pt idx="5">
                  <c:v>Текстовые SMS</c:v>
                </c:pt>
                <c:pt idx="6">
                  <c:v>Программы для совместной работы (Microsoft Teams, Slack)</c:v>
                </c:pt>
                <c:pt idx="7">
                  <c:v>Социальные сети</c:v>
                </c:pt>
                <c:pt idx="8">
                  <c:v>Инструменты для управления задачами (Trello, Jira)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0.94299999999999995</c:v>
                </c:pt>
                <c:pt idx="1">
                  <c:v>0.94099999999999995</c:v>
                </c:pt>
                <c:pt idx="2">
                  <c:v>0.90800000000000003</c:v>
                </c:pt>
                <c:pt idx="3">
                  <c:v>0.875</c:v>
                </c:pt>
                <c:pt idx="4">
                  <c:v>0.85899999999999999</c:v>
                </c:pt>
                <c:pt idx="5">
                  <c:v>0.85799999999999998</c:v>
                </c:pt>
                <c:pt idx="6">
                  <c:v>0.85099999999999998</c:v>
                </c:pt>
                <c:pt idx="7">
                  <c:v>0.83599999999999997</c:v>
                </c:pt>
                <c:pt idx="8">
                  <c:v>0.77700000000000002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EB-4416-B750-30E6D502A8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Ежедневно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EB-4416-B750-30E6D502A853}"/>
                </c:ext>
              </c:extLst>
            </c:dLbl>
            <c:dLbl>
              <c:idx val="1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EB-4416-B750-30E6D502A853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EB-4416-B750-30E6D502A853}"/>
                </c:ext>
              </c:extLst>
            </c:dLbl>
            <c:dLbl>
              <c:idx val="3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EB-4416-B750-30E6D502A853}"/>
                </c:ext>
              </c:extLst>
            </c:dLbl>
            <c:dLbl>
              <c:idx val="4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7EB-4416-B750-30E6D502A853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EB-4416-B750-30E6D502A853}"/>
                </c:ext>
              </c:extLst>
            </c:dLbl>
            <c:dLbl>
              <c:idx val="6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EB-4416-B750-30E6D502A853}"/>
                </c:ext>
              </c:extLst>
            </c:dLbl>
            <c:dLbl>
              <c:idx val="7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EB-4416-B750-30E6D502A853}"/>
                </c:ext>
              </c:extLst>
            </c:dLbl>
            <c:dLbl>
              <c:idx val="8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7EB-4416-B750-30E6D502A8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Телефонные звонки</c:v>
                </c:pt>
                <c:pt idx="1">
                  <c:v>Email</c:v>
                </c:pt>
                <c:pt idx="2">
                  <c:v>Офисное ПО (Google Docs, Microsoft Office)</c:v>
                </c:pt>
                <c:pt idx="3">
                  <c:v>Видеозвонки</c:v>
                </c:pt>
                <c:pt idx="4">
                  <c:v>Приложения для чата и обмена сообщениями (WhatsApp, Skype)</c:v>
                </c:pt>
                <c:pt idx="5">
                  <c:v>Текстовые SMS</c:v>
                </c:pt>
                <c:pt idx="6">
                  <c:v>Программы для совместной работы (Microsoft Teams, Slack)</c:v>
                </c:pt>
                <c:pt idx="7">
                  <c:v>Социальные сети</c:v>
                </c:pt>
                <c:pt idx="8">
                  <c:v>Инструменты для управления задачами (Trello, Jira)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0.74199999999999999</c:v>
                </c:pt>
                <c:pt idx="1">
                  <c:v>0.73799999999999999</c:v>
                </c:pt>
                <c:pt idx="2">
                  <c:v>0.71</c:v>
                </c:pt>
                <c:pt idx="3">
                  <c:v>0.55200000000000005</c:v>
                </c:pt>
                <c:pt idx="4">
                  <c:v>0.67400000000000004</c:v>
                </c:pt>
                <c:pt idx="5">
                  <c:v>0.6</c:v>
                </c:pt>
                <c:pt idx="6">
                  <c:v>0.60699999999999998</c:v>
                </c:pt>
                <c:pt idx="7">
                  <c:v>0.61399999999999999</c:v>
                </c:pt>
                <c:pt idx="8">
                  <c:v>0.53400000000000003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7EB-4416-B750-30E6D502A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 smtId="4294967295">
              <a:solidFill>
                <a:srgbClr val="0F2741"/>
              </a:solidFill>
              <a:latin typeface="Open Sans"/>
            </a:defRPr>
          </a:pPr>
          <a:endParaRPr lang="ru-RU"/>
        </a:p>
      </c:txPr>
    </c:legend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45D877-04D2-4AFE-950D-C2D2938C9A2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441C468-BBE1-4F4A-B378-1DF0CE9F216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C5CF0F-B081-425A-83DC-E27D00C9291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7431293-4F0D-4681-8B41-B081200EFF0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9CA2B9-C80B-4972-8F85-56C5756AE17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9EA884F-565B-4716-92D6-7148CAFAC277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579EBB9-181C-43C0-8045-069E1DCCCBE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B70EA25C-4BE0-4433-B5C1-2A5944ADAA7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247B146D-F586-430E-9722-D77590EE23E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728B9AB-3B21-4014-A0AF-AECB88D51637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E3441B6-1ED8-47B5-ABE5-2174AC75E37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272014/global-social-networks-ranked-by-number-of-users" TargetMode="Externa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hyperlink" Target="http://www.statista.com/statistics/258749/most-popular-global-mobile-messenger-apps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hyperlink" Target="http://www.statista.com/statistics/1273219/most-used-personal-message-channels-worldwide" TargetMode="Externa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hyperlink" Target="http://www.statista.com/statistics/1273205/most-used-business-message-channels-worldwide-by-platform" TargetMode="Externa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hyperlink" Target="http://www.statista.com/statistics/1294865/time-spent-mobile-social-apps-worldwide" TargetMode="Externa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hyperlink" Target="http://www.statista.com/statistics/1294868/growth-global-time-spent-social-media-apps" TargetMode="Externa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hyperlink" Target="http://www.statista.com/statistics/1306580/usage-communication-tools-for-work-worldwide-by-frequency" TargetMode="Externa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ew shape"/>
          <p:cNvSpPr/>
          <p:nvPr/>
        </p:nvSpPr>
        <p:spPr>
          <a:xfrm>
            <a:off x="7416000" y="-10800"/>
            <a:ext cx="4784400" cy="6879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496800" y="2077200"/>
            <a:ext cx="7020000" cy="12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3800" dirty="0">
                <a:solidFill>
                  <a:srgbClr val="0F2741"/>
                </a:solidFill>
                <a:latin typeface="Open Sans Light"/>
              </a:rPr>
              <a:t>Коммуникационные платформы</a:t>
            </a:r>
          </a:p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3800" dirty="0">
                <a:solidFill>
                  <a:srgbClr val="0F2741"/>
                </a:solidFill>
                <a:latin typeface="Open Sans Light"/>
              </a:rPr>
              <a:t>Глобальные показатели</a:t>
            </a:r>
            <a:endParaRPr sz="38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507600" y="1645200"/>
            <a:ext cx="7020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en-US" sz="1400" b="1" dirty="0">
                <a:solidFill>
                  <a:srgbClr val="0077D5"/>
                </a:solidFill>
                <a:latin typeface="Open Sans"/>
              </a:rPr>
              <a:t>STATISTA</a:t>
            </a:r>
            <a:endParaRPr sz="1400" b="1" dirty="0">
              <a:solidFill>
                <a:srgbClr val="0077D5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85000"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Лидер рынка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Facebook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стал первой социальной сетью в мире, миновавшей порог в один миллиард зарегистрированных аккаунтов. Сегодня приложение насчитывает более 2,9 млрд активных пользователей каждый месяц.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Компания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Meta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владеет 4 крупнейшими коммуникационными платформами в мире. Ежемесячная аудитория каждой превышает миллиард пользователей: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Facebook (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основная платформа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), WhatsApp, Facebook Messenger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Instagram.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4 квартале 2022 г.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Facebook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сообщил, что ежемесячная аудитория его соцсетей составляет более 3,7 млрд человек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январь 2023 г.; социальные сети, мессенджеры, </a:t>
            </a:r>
            <a:r>
              <a:rPr lang="en-US" sz="600" dirty="0">
                <a:solidFill>
                  <a:srgbClr val="0F2741"/>
                </a:solidFill>
                <a:latin typeface="Open Sans"/>
              </a:rPr>
              <a:t>VoIP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-приложения и для чата;  показатели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TikTok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не включают </a:t>
            </a:r>
            <a:r>
              <a:rPr lang="en-US" sz="600" b="0" dirty="0" err="1">
                <a:solidFill>
                  <a:srgbClr val="0F2741"/>
                </a:solidFill>
                <a:latin typeface="Open Sans"/>
              </a:rPr>
              <a:t>Douyin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 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DataReportal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; Meltwater; We Are Social </a:t>
            </a:r>
            <a:endParaRPr lang="ru-RU" sz="600" b="0" dirty="0">
              <a:solidFill>
                <a:srgbClr val="0F2741"/>
              </a:solidFill>
              <a:latin typeface="Open Sans"/>
            </a:endParaRPr>
          </a:p>
          <a:p>
            <a:r>
              <a:rPr lang="en-US" sz="600" b="0" dirty="0">
                <a:solidFill>
                  <a:srgbClr val="0F2741"/>
                </a:solidFill>
                <a:latin typeface="Open Sans"/>
              </a:rPr>
              <a:t>*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Информация на платформе не обновлялась в течение последнего года; данные могут быть устаревшими.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/>
              </a:rPr>
              <a:t>Узнать больше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.</a:t>
            </a:r>
            <a:endParaRPr sz="600" b="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/>
        </p:nvGraphicFramePr>
        <p:xfrm>
          <a:off x="586800" y="2098700"/>
          <a:ext cx="11016000" cy="393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4526350" y="1762650"/>
            <a:ext cx="3153826" cy="336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lang="ru-RU" sz="1100" dirty="0">
                <a:solidFill>
                  <a:srgbClr val="0F2741"/>
                </a:solidFill>
                <a:latin typeface="Open Sans"/>
              </a:rPr>
              <a:t>Количество активных пользователей (в миллионах)</a:t>
            </a:r>
            <a:endParaRPr sz="110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10</a:t>
            </a:r>
          </a:p>
        </p:txBody>
      </p:sp>
      <p:sp>
        <p:nvSpPr>
          <p:cNvPr id="7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Самые популярные соцсети в мире по числу активных пользователей ежемесячно в 2023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Рейтинг социальных сетей по количеству пользователей в мире (по состоянию на январь 2023 г.)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2500"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Два  миллиарда пользователей открывают мессенджер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WhatsApp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на постоянное основе (ежемесячно) по состоянию на январь 2023 г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Скорость проникновения приложения в особенности высока на рынках, расположенных за пределами США.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WhatsApp —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одна из самых популярных коммуникационных платформ в мире.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WeChat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насчитывает 1,3 млрд пользователей в мире,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Facebook Messenger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— около 930 млн. 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январь 2023 г.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DataReportal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; Meltwater; Various sources (Company data); We Are Social </a:t>
            </a:r>
            <a:endParaRPr lang="ru-RU" sz="600" b="0" dirty="0">
              <a:solidFill>
                <a:srgbClr val="0F2741"/>
              </a:solidFill>
              <a:latin typeface="Open Sans"/>
            </a:endParaRPr>
          </a:p>
          <a:p>
            <a:r>
              <a:rPr lang="en-US" sz="600" b="0" dirty="0">
                <a:solidFill>
                  <a:srgbClr val="0F2741"/>
                </a:solidFill>
                <a:latin typeface="Open Sans"/>
              </a:rPr>
              <a:t>*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Данные на платформе не обновлялись в течение последнего года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/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/>
        </p:nvGraphicFramePr>
        <p:xfrm>
          <a:off x="586800" y="2098700"/>
          <a:ext cx="11016000" cy="393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4647000" y="1623600"/>
            <a:ext cx="2961168" cy="47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lang="ru-RU" sz="1100" dirty="0">
                <a:solidFill>
                  <a:srgbClr val="0F2741"/>
                </a:solidFill>
                <a:latin typeface="Open Sans"/>
              </a:rPr>
              <a:t>Количество активных пользователей в месяц (в млн) </a:t>
            </a:r>
            <a:endParaRPr sz="110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11</a:t>
            </a:r>
          </a:p>
        </p:txBody>
      </p:sp>
      <p:sp>
        <p:nvSpPr>
          <p:cNvPr id="7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Самые популярные мессенджеры в мире по числу активных пользователей ежемесячно в 2023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ТОП популярных приложений для обмена сообщениями по состоянию на январь 2023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2500"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dirty="0">
                <a:solidFill>
                  <a:srgbClr val="0F2741"/>
                </a:solidFill>
                <a:latin typeface="Open Sans"/>
              </a:rPr>
              <a:t>: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В декабре 2020 г.-январе 2021 г. </a:t>
            </a:r>
            <a:r>
              <a:rPr sz="60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было проведено исследование , в котором приняли участие несколько тысяч пользователей смартфонов из 10 стран мира. По итогам исследования,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WhatsApp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был признан самой используемой коммуникационной платформой в мире для отправки личных сообщений. 5 из 10 опрошенных отметили, что используют мессенджер для обмена сообщениями с семьей и друзьями. Вместе с тем 35% респондентов заявили об использовании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Facebook Messenger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качестве коммуникационной платформы для личного общения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Telegram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и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 Snapchat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пользуются спросом примерно у каждых двух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из десяти опрошенных.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период с декабря 2020 г. по январь 2021 г.,  6 500 респондентов, пользователи смартфонов, мобильных устройств  на платформах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iOS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Android </a:t>
            </a: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Mobile Ecosystem Forum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790492789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12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ТОП мобильных каналов в мире для личной коммуникации в 2021 г. 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Каналы-лидеры среди пользователей смартфонов для общения с родными и близкими по состоянию на январь 2021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2500"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декабре 2020 г.-январе 2021 г.  было проведено исследование , в котором приняли участие несколько тысяч пользователей смартфонов из 10 стран мира. По итогам исследования выяснилось, что приблизительно каждых 3 из 10 респондентов, владеющих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Android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-устройствами,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получают сообщения от компаний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в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WhatsApp.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Для сравнения: среди пользователей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iOS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-гаджетов лишь 13% отмечают, что компании коммуницируют с ними в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WhatsApp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. Такое же число владельцев мобильных устройств на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iOS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 (13%) называют японскую платформу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Line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самой распространенной дл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я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бизнес-коммуникации.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период с декабря 2020 г. по январь 2021 г.,  6 500 респондентов, пользователи смартфонов</a:t>
            </a: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Mobile Ecosystem Forum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114194267"/>
              </p:ext>
            </p:extLst>
          </p:nvPr>
        </p:nvGraphicFramePr>
        <p:xfrm>
          <a:off x="551287" y="2058603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13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ТОП мобильных каналов в мире для получения бизнес-сообщений в 2021 г. (по платформам)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Каналы-лидеры среди пользователей смартфонов для деловой переписки по состоянию на январь 2021 г. (по платформам)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2022 г. пользователи мобильных </a:t>
            </a:r>
            <a:r>
              <a:rPr lang="en-US" sz="600" dirty="0">
                <a:solidFill>
                  <a:srgbClr val="0F2741"/>
                </a:solidFill>
                <a:latin typeface="Open Sans"/>
              </a:rPr>
              <a:t>Android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-устройств проводили в среднем 23,3 часа ежемесячно на платформе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TikTok.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На втором месте —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YouTube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с результатом 23  часа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/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в месяц: это среднее время, которое владельцы аналогичных гаджетов были на </a:t>
            </a:r>
            <a:r>
              <a:rPr lang="ru-RU" sz="600" b="0" dirty="0" err="1">
                <a:solidFill>
                  <a:srgbClr val="0F2741"/>
                </a:solidFill>
                <a:latin typeface="Open Sans"/>
              </a:rPr>
              <a:t>видеоплатформе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по всему миру.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Третью строчку занял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Facebook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 где ежемесячно пользователи находились в среднем около 20 часов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за 2022 год, пользователи мобильных </a:t>
            </a:r>
            <a:r>
              <a:rPr lang="en-US" sz="600" dirty="0">
                <a:solidFill>
                  <a:srgbClr val="0F2741"/>
                </a:solidFill>
                <a:latin typeface="Open Sans"/>
              </a:rPr>
              <a:t>Android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-телефонов (за исключением Китая) 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Data.ai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4189918527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14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Приложения-лидеры для коммуникации и соцсетей в мире по ежемесячной пользовательской вовлеченности в 2022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Среднее количество часов, проведенное пользователями на ежемесячной основе в самых популярных коммуникационных приложениях (в 2022 г.)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2022 г. пользователи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Android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-устройств проводили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ежемесячно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Telegram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приблизительно на 33% больше времени, чем в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2021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г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Для сравнения: ежемесячное время пребывания владельцев аналогичных гаджетов на платформе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YouTube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сократилось практически на 3% за год. В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Instagram</a:t>
            </a:r>
            <a:r>
              <a:rPr lang="en-US" sz="60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за 30-дневный период к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оличество часов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у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величилось на 7%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, в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Facebook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— на 1%.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за 2022 год, пользователи мобильных </a:t>
            </a:r>
            <a:r>
              <a:rPr lang="ru-RU" sz="600" dirty="0" err="1">
                <a:solidFill>
                  <a:srgbClr val="0F2741"/>
                </a:solidFill>
                <a:latin typeface="Open Sans"/>
              </a:rPr>
              <a:t>Android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-телефонов (за исключением Китая) </a:t>
            </a:r>
            <a:endParaRPr lang="ru-RU"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Data.ai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598336972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15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Глобальный годовой рост ежемесячного пребывания пользователей в коммуникационных приложениях в 2022 г. (в часах)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850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Годовые показатели роста ежемесячного количества часов, проводимых пользователями 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Android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-устройств по всему миру в приложениях для коммуникации и соцсетей в 2022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3-м квартале 2022 г. было проведено глобальное исследование среди работающих специалистов. 94% опрошенных отметили, что совершают и принимают телефонные звонки в рамках рабочей деятельности. 87,5% респондентов сообщили, что используют видеозвонки для деловой коммуникации; причем более 55% делают это ежедневно. Сервисы для обмена сообщениями, например </a:t>
            </a:r>
            <a:r>
              <a:rPr lang="en-US" sz="600" dirty="0">
                <a:solidFill>
                  <a:srgbClr val="0F2741"/>
                </a:solidFill>
                <a:latin typeface="Open Sans"/>
              </a:rPr>
              <a:t>WhatsApp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и</a:t>
            </a:r>
            <a:r>
              <a:rPr lang="en-US" sz="600" dirty="0">
                <a:solidFill>
                  <a:srgbClr val="0F2741"/>
                </a:solidFill>
                <a:latin typeface="Open Sans"/>
              </a:rPr>
              <a:t> Skype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, применяют ежедневно в работе примерно 7 из 10  опрошенных специалистов.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мире, 3-й квартал 2022 г., респонденты 16-64 лет из числа действующих специалистов 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Источники: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DataReportal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; GWI; Meltwater; We Are Social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4274367432"/>
              </p:ext>
            </p:extLst>
          </p:nvPr>
        </p:nvGraphicFramePr>
        <p:xfrm>
          <a:off x="586800" y="2098700"/>
          <a:ext cx="11016000" cy="393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5650300" y="1882800"/>
            <a:ext cx="1237788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lang="ru-RU" sz="1100" dirty="0">
                <a:solidFill>
                  <a:srgbClr val="0F2741"/>
                </a:solidFill>
                <a:latin typeface="Open Sans"/>
              </a:rPr>
              <a:t>Применение</a:t>
            </a:r>
            <a:endParaRPr sz="110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16</a:t>
            </a:r>
          </a:p>
        </p:txBody>
      </p:sp>
      <p:sp>
        <p:nvSpPr>
          <p:cNvPr id="7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2500"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Число специалистов в мире, использующих коммуникационные и цифровые платформы для работы в 2022 г. (отобраны по частоте применения)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Глобальное применение коммуникационных каналов и цифровых инструментов в рабочих целях по состоянию на 3-й квартал 2022 г. 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7.14"/>
  <p:tag name="AS_TITLE" val="Aspose.Slides for .NET 4.0 Client Profile"/>
  <p:tag name="AS_VERSION" val="2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1167</Words>
  <Application>Microsoft Office PowerPoint</Application>
  <PresentationFormat>Широкоэкранный</PresentationFormat>
  <Paragraphs>161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Open Sans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cp:lastPrinted>2023-06-19T16:18:46Z</cp:lastPrinted>
  <dcterms:created xsi:type="dcterms:W3CDTF">2023-06-19T14:18:46Z</dcterms:created>
  <dcterms:modified xsi:type="dcterms:W3CDTF">2023-08-15T11:56:01Z</dcterms:modified>
</cp:coreProperties>
</file>