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86" autoAdjust="0"/>
    <p:restoredTop sz="0"/>
  </p:normalViewPr>
  <p:slideViewPr>
    <p:cSldViewPr>
      <p:cViewPr>
        <p:scale>
          <a:sx n="75" d="100"/>
          <a:sy n="75" d="100"/>
        </p:scale>
        <p:origin x="249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FE-41DE-8687-97F23F1CE818}"/>
                </c:ext>
              </c:extLst>
            </c:dLbl>
            <c:dLbl>
              <c:idx val="1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FE-41DE-8687-97F23F1CE818}"/>
                </c:ext>
              </c:extLst>
            </c:dLbl>
            <c:dLbl>
              <c:idx val="2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E-41DE-8687-97F23F1CE818}"/>
                </c:ext>
              </c:extLst>
            </c:dLbl>
            <c:dLbl>
              <c:idx val="3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FE-41DE-8687-97F23F1CE818}"/>
                </c:ext>
              </c:extLst>
            </c:dLbl>
            <c:dLbl>
              <c:idx val="4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FE-41DE-8687-97F23F1CE818}"/>
                </c:ext>
              </c:extLst>
            </c:dLbl>
            <c:dLbl>
              <c:idx val="5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FE-41DE-8687-97F23F1CE818}"/>
                </c:ext>
              </c:extLst>
            </c:dLbl>
            <c:dLbl>
              <c:idx val="6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FE-41DE-8687-97F23F1CE818}"/>
                </c:ext>
              </c:extLst>
            </c:dLbl>
            <c:dLbl>
              <c:idx val="7"/>
              <c:numFmt formatCode="#,##0.00" sourceLinked="0"/>
              <c:spPr/>
              <c:txPr>
                <a:bodyPr/>
                <a:lstStyle/>
                <a:p>
                  <a:pPr>
                    <a:defRPr sz="1100" b="0" smtId="4294967295">
                      <a:solidFill>
                        <a:srgbClr val="0F2741"/>
                      </a:solidFill>
                      <a:latin typeface="Open San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FE-41DE-8687-97F23F1CE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smtId="4294967295">
                    <a:solidFill>
                      <a:srgbClr val="0F2741"/>
                    </a:solidFill>
                    <a:latin typeface="Open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2021*</c:v>
                </c:pt>
                <c:pt idx="4">
                  <c:v>2022*</c:v>
                </c:pt>
                <c:pt idx="5">
                  <c:v>2023*</c:v>
                </c:pt>
                <c:pt idx="6">
                  <c:v>2024*</c:v>
                </c:pt>
                <c:pt idx="7">
                  <c:v>2025*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2.25</c:v>
                </c:pt>
                <c:pt idx="1">
                  <c:v>2.56</c:v>
                </c:pt>
                <c:pt idx="2">
                  <c:v>2.91</c:v>
                </c:pt>
                <c:pt idx="3">
                  <c:v>3.09</c:v>
                </c:pt>
                <c:pt idx="4">
                  <c:v>3.21</c:v>
                </c:pt>
                <c:pt idx="5">
                  <c:v>3.32</c:v>
                </c:pt>
                <c:pt idx="6">
                  <c:v>3.42</c:v>
                </c:pt>
                <c:pt idx="7">
                  <c:v>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FE-41DE-8687-97F23F1CE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100" b="0" dirty="0">
                    <a:solidFill>
                      <a:srgbClr val="0F2741"/>
                    </a:solidFill>
                    <a:latin typeface="Open Sans"/>
                  </a:rPr>
                  <a:t>Количество</a:t>
                </a:r>
                <a:r>
                  <a:rPr lang="ru-RU" sz="1100" b="0" baseline="0" dirty="0">
                    <a:solidFill>
                      <a:srgbClr val="0F2741"/>
                    </a:solidFill>
                    <a:latin typeface="Open Sans"/>
                  </a:rPr>
                  <a:t> пользователей (в млрд)</a:t>
                </a:r>
                <a:endParaRPr lang="en-US" sz="1100" b="0" dirty="0">
                  <a:solidFill>
                    <a:srgbClr val="0F2741"/>
                  </a:solidFill>
                  <a:latin typeface="Open Sans"/>
                </a:endParaRPr>
              </a:p>
            </c:rich>
          </c:tx>
          <c:overlay val="0"/>
        </c:title>
        <c:numFmt formatCode="#,##0.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 b="0" smtId="4294967295">
                <a:solidFill>
                  <a:srgbClr val="0F2741"/>
                </a:solidFill>
                <a:latin typeface="Open Sans"/>
              </a:defRPr>
            </a:pPr>
            <a:endParaRPr lang="ru-RU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C974FE-D738-4F8D-A412-65DB723A70F3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C7CEF2-1D0A-463B-A30A-26916DF08350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383393-D3D4-41D6-BDD5-D6B5B406E6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34CAFB-2768-4726-A57F-E6CDF4C88C6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94F2B7-5AA3-4199-B389-428A02B943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5A90D5-1C58-4E67-9A89-3A5ADAA13CB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FE967D2-A1CF-48D0-A558-626E23A0F18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ACEB8B9-8379-4F34-A7B6-D780E995784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813796A-EFE9-4CC1-9431-319525D1E20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4233EA-1399-435A-A995-132015844AE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C304042-D32E-4A55-A58A-C64343FF30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483255/number-of-mobile-messaging-users-worldwide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ew shape"/>
          <p:cNvSpPr/>
          <p:nvPr/>
        </p:nvSpPr>
        <p:spPr>
          <a:xfrm>
            <a:off x="7416000" y="-10800"/>
            <a:ext cx="4784400" cy="6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496800" y="2077200"/>
            <a:ext cx="7020000" cy="12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4000" dirty="0">
                <a:solidFill>
                  <a:srgbClr val="0F2741"/>
                </a:solidFill>
                <a:latin typeface="Open Sans Light"/>
              </a:rPr>
              <a:t>Количество пользователей мобильных мессенджеров</a:t>
            </a:r>
            <a:endParaRPr sz="38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507600" y="1645200"/>
            <a:ext cx="7020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1400" b="1" dirty="0">
              <a:solidFill>
                <a:srgbClr val="0077D5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В 2021 г. 3,09 млрд пользователей мобильных телефонов открыли ТОП приложения для коммуникации. Ожидается, что эта цифра увеличится  до 3,51 млрд человек в 2025 г. В начале 2021 г. </a:t>
            </a:r>
            <a:r>
              <a:rPr lang="en-US" sz="600" b="0" dirty="0">
                <a:solidFill>
                  <a:srgbClr val="0F2741"/>
                </a:solidFill>
                <a:latin typeface="Open Sans"/>
              </a:rPr>
              <a:t>WhatsApp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стал самым популярным мобильным мессенджером в мире. На коммуникационной платформе ежемесячно насчитывалось более 2 млрд активных пользователей.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мире, с 2018 г. по июнь 2021 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eMarketer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559537710"/>
              </p:ext>
            </p:extLst>
          </p:nvPr>
        </p:nvGraphicFramePr>
        <p:xfrm>
          <a:off x="586800" y="1882800"/>
          <a:ext cx="11016000" cy="414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6</a:t>
            </a:r>
          </a:p>
        </p:txBody>
      </p:sp>
      <p:sp>
        <p:nvSpPr>
          <p:cNvPr id="6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>
                <a:solidFill>
                  <a:srgbClr val="0F2741"/>
                </a:solidFill>
                <a:latin typeface="Open Sans Light"/>
              </a:rPr>
              <a:t>Глобальное количество пользователей мобильных мессенджеров в 2018-2025 гг. 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Число пользователей приложений для обмена сообщениями в мире за </a:t>
            </a:r>
            <a:r>
              <a:rPr sz="1100" dirty="0">
                <a:solidFill>
                  <a:srgbClr val="455F7C"/>
                </a:solidFill>
                <a:latin typeface="Open Sans"/>
              </a:rPr>
              <a:t>2018-2025</a:t>
            </a:r>
            <a:r>
              <a:rPr lang="ru-RU" sz="1100" dirty="0">
                <a:solidFill>
                  <a:srgbClr val="455F7C"/>
                </a:solidFill>
                <a:latin typeface="Open Sans"/>
              </a:rPr>
              <a:t> гг. (в млрд человек)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7.14"/>
  <p:tag name="AS_TITLE" val="Aspose.Slides for .NET 4.0 Client Profile"/>
  <p:tag name="AS_VERSION" val="2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121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Open Sans Light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cp:lastPrinted>2023-06-20T09:37:15Z</cp:lastPrinted>
  <dcterms:created xsi:type="dcterms:W3CDTF">2023-06-20T07:37:15Z</dcterms:created>
  <dcterms:modified xsi:type="dcterms:W3CDTF">2023-08-22T10:32:35Z</dcterms:modified>
</cp:coreProperties>
</file>